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2" r:id="rId3"/>
    <p:sldId id="258" r:id="rId4"/>
    <p:sldId id="268" r:id="rId5"/>
    <p:sldId id="272" r:id="rId6"/>
    <p:sldId id="261" r:id="rId7"/>
    <p:sldId id="273" r:id="rId8"/>
    <p:sldId id="259" r:id="rId9"/>
    <p:sldId id="260" r:id="rId10"/>
    <p:sldId id="266" r:id="rId11"/>
    <p:sldId id="264" r:id="rId12"/>
    <p:sldId id="274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7A3F4-1319-4EC5-93D6-13AE3847E6EF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6F11C-4CB5-4794-9B9F-6CCD1DDDF1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7952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6F11C-4CB5-4794-9B9F-6CCD1DDDF12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6429388" y="1714488"/>
            <a:ext cx="2145767" cy="3312368"/>
          </a:xfrm>
        </p:spPr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67544" y="285728"/>
            <a:ext cx="5890406" cy="378621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4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Муниципальное  бюджетное общеобразовательное учреждение </a:t>
            </a:r>
            <a:br>
              <a:rPr lang="ru-RU" sz="14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средняя общеобразовательная школа  сельского поселения «Посёлок  </a:t>
            </a:r>
            <a:r>
              <a:rPr lang="ru-RU" sz="1400" b="1" i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Тумнин</a:t>
            </a:r>
            <a:r>
              <a:rPr lang="ru-RU" sz="14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r>
              <a:rPr lang="ru-RU" sz="1400" b="1" i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Ванинского</a:t>
            </a:r>
            <a:r>
              <a:rPr lang="ru-RU" sz="14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муниципального района  Хабаровского края </a:t>
            </a:r>
          </a:p>
          <a:p>
            <a:pPr marL="0" indent="0" algn="ctr">
              <a:buNone/>
            </a:pPr>
            <a:endParaRPr lang="ru-RU" sz="1400" b="1" i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14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ПРАВИЛЬНО ВЫБРАТЬ ПОРОДУ СОБАКИ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3108" y="5286388"/>
            <a:ext cx="6215106" cy="1310964"/>
          </a:xfrm>
        </p:spPr>
        <p:txBody>
          <a:bodyPr/>
          <a:lstStyle/>
          <a:p>
            <a:pPr algn="r"/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Выполнил:  </a:t>
            </a:r>
            <a:r>
              <a:rPr lang="ru-RU" sz="18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Аляев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Андрей, ученик  3 класса </a:t>
            </a:r>
            <a:b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 : </a:t>
            </a:r>
            <a:r>
              <a:rPr lang="ru-RU" sz="18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Вертецкая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Ирина Васильевна, учитель начальных классов</a:t>
            </a:r>
            <a:b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2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\Desktop\IMG-20240209-WA0064 (1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5074" y="1857364"/>
            <a:ext cx="2016224" cy="34024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30195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67544" y="250867"/>
            <a:ext cx="8352928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7363" algn="l"/>
                <a:tab pos="623888" algn="ctr"/>
              </a:tabLst>
            </a:pPr>
            <a:r>
              <a:rPr kumimoji="0" lang="ru-RU" altLang="ru-RU" sz="24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социологического опроса</a:t>
            </a:r>
            <a:endParaRPr kumimoji="0" lang="ru-RU" altLang="ru-RU" sz="240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7363" algn="l"/>
                <a:tab pos="623888" algn="ctr"/>
              </a:tabLst>
            </a:pP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«Знаете ли Вы как правильно ухаживать  за собакой?»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7363" algn="l"/>
                <a:tab pos="623888" algn="ctr"/>
              </a:tabLst>
            </a:pPr>
            <a:endParaRPr kumimoji="0" lang="ru-RU" altLang="ru-RU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749414520"/>
              </p:ext>
            </p:extLst>
          </p:nvPr>
        </p:nvGraphicFramePr>
        <p:xfrm>
          <a:off x="467545" y="1196755"/>
          <a:ext cx="8280920" cy="5394036"/>
        </p:xfrm>
        <a:graphic>
          <a:graphicData uri="http://schemas.openxmlformats.org/drawingml/2006/table">
            <a:tbl>
              <a:tblPr firstRow="1" firstCol="1" bandRow="1"/>
              <a:tblGrid>
                <a:gridCol w="3197485"/>
                <a:gridCol w="1301539"/>
                <a:gridCol w="951738"/>
                <a:gridCol w="1415079"/>
                <a:gridCol w="1415079"/>
              </a:tblGrid>
              <a:tr h="541670">
                <a:tc row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3D6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КОЛИЧЕСТВО ОПРОШЕННЫХ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(ЧЕЛОВЕК)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3D68"/>
                    </a:solidFill>
                  </a:tcPr>
                </a:tc>
                <a:tc gridSpan="3"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РЕЗУЛЬТАТЫ   ОПРОСА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3D6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73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E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E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 ЗНАЮ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ED4"/>
                    </a:solidFill>
                  </a:tcPr>
                </a:tc>
              </a:tr>
              <a:tr h="709790">
                <a:tc>
                  <a:txBody>
                    <a:bodyPr/>
                    <a:lstStyle/>
                    <a:p>
                      <a:pPr marL="0" marR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Хотел бы ты расстаться со своей собакой?</a:t>
                      </a:r>
                      <a:endParaRPr lang="ru-RU" sz="18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93%</a:t>
                      </a:r>
                      <a:endParaRPr lang="ru-RU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7%</a:t>
                      </a:r>
                      <a:endParaRPr lang="ru-RU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9763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«Чтобы вы сделали, если  вдруг устали от общения с собакой?»  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560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Нашёл бы нового хозяина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79%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7441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Ничего, оставил бы дома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12%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981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Я бы всё равно его полюбил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3%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42625">
                <a:tc>
                  <a:txBody>
                    <a:bodyPr/>
                    <a:lstStyle/>
                    <a:p>
                      <a:pPr marL="0" marR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«Испытываешь   ли  ты трудности в содержании своей собаки, и в чём они заключаются?»</a:t>
                      </a:r>
                      <a:endParaRPr lang="ru-RU" sz="20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47%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9419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01121" cy="1500198"/>
          </a:xfrm>
        </p:spPr>
        <p:txBody>
          <a:bodyPr/>
          <a:lstStyle/>
          <a:p>
            <a:pPr algn="ctr">
              <a:buNone/>
            </a:pP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Краткое  информационное  руководство по выбору  породы  собаки  с помощью Интернет  ресурсов.</a:t>
            </a:r>
            <a:endParaRPr lang="ru-RU" sz="32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28596" y="1785926"/>
            <a:ext cx="8429684" cy="4643470"/>
          </a:xfrm>
        </p:spPr>
        <p:txBody>
          <a:bodyPr>
            <a:normAutofit fontScale="92500" lnSpcReduction="20000"/>
          </a:bodyPr>
          <a:lstStyle/>
          <a:p>
            <a:pPr marL="502920" lvl="1" indent="-457200">
              <a:buNone/>
            </a:pPr>
            <a:r>
              <a:rPr lang="ru-RU" dirty="0" smtClean="0"/>
              <a:t>1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Классификация пород собак с использованием Интернет ресурсов:</a:t>
            </a:r>
          </a:p>
          <a:p>
            <a:pPr marL="502920" lvl="1" indent="-457200"/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использованию</a:t>
            </a:r>
          </a:p>
          <a:p>
            <a:pPr marL="502920" lvl="1" indent="-457200"/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размеру</a:t>
            </a:r>
          </a:p>
          <a:p>
            <a:pPr marL="502920" lvl="1" indent="-457200"/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темпераменту</a:t>
            </a:r>
          </a:p>
          <a:p>
            <a:pPr marL="502920" lvl="1" indent="-457200">
              <a:buNone/>
            </a:pP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Таблица Интернет ресурсов по теме «Как выбрать породу собак».</a:t>
            </a:r>
          </a:p>
          <a:p>
            <a:pPr marL="502920" lvl="1" indent="-457200">
              <a:buNone/>
            </a:pP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Краткое информационное руководство по выбору породы собаки.</a:t>
            </a:r>
          </a:p>
          <a:p>
            <a:pPr marL="502920" lvl="1" indent="-457200">
              <a:buNone/>
            </a:pP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Таблица для определения совместимости пород собак и людей с определенным образом жизни (фрагмент).</a:t>
            </a:r>
          </a:p>
          <a:p>
            <a:pPr marL="502920" lvl="1" indent="-457200"/>
            <a:endParaRPr lang="ru-RU" sz="28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88620" lvl="1" indent="-342900">
              <a:buAutoNum type="arabicPeriod"/>
            </a:pPr>
            <a:endParaRPr lang="ru-RU" sz="1800" dirty="0" smtClean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5732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43931" cy="785818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Наша команда</a:t>
            </a:r>
            <a:endParaRPr lang="ru-RU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C:\Users\User\Desktop\IMG-20240209-WA0065 (1)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9058" y="1071546"/>
            <a:ext cx="2071702" cy="3357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Содержимое 5" descr="C:\Users\User\Desktop\IMG-20240210-WA0069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1142984"/>
            <a:ext cx="2786082" cy="2000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F:\материал для НПК дополнено\IMG-20240210-WA0038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9422" y="714356"/>
            <a:ext cx="2250296" cy="3000396"/>
          </a:xfrm>
          <a:prstGeom prst="rect">
            <a:avLst/>
          </a:prstGeom>
          <a:noFill/>
        </p:spPr>
      </p:pic>
      <p:pic>
        <p:nvPicPr>
          <p:cNvPr id="7" name="Рисунок 6" descr="C:\Users\User\Desktop\IMG-20240209-WA0054 (1)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3214686"/>
            <a:ext cx="2071702" cy="2714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Содержимое 5" descr="C:\Users\User\Desktop\IMG-20240209-WA0074 (1).jpg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58082" y="3429000"/>
            <a:ext cx="1643074" cy="2571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Содержимое 5" descr="C:\Users\User\Desktop\IMG-20240209-WA0077 (1).jpg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5984" y="3714752"/>
            <a:ext cx="1714512" cy="2928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Содержимое 4" descr="C:\Users\User\Desktop\IMG-20240210-WA0060.jpg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8" y="3714752"/>
            <a:ext cx="1785950" cy="2928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User\Desktop\IMG-20240210-WA0003 (1)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0496" y="3786190"/>
            <a:ext cx="2000264" cy="29289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9093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821488" cy="3474720"/>
          </a:xfrm>
        </p:spPr>
        <p:txBody>
          <a:bodyPr>
            <a:normAutofit/>
          </a:bodyPr>
          <a:lstStyle/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6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966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1571612"/>
            <a:ext cx="1857388" cy="57150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583199132"/>
              </p:ext>
            </p:extLst>
          </p:nvPr>
        </p:nvGraphicFramePr>
        <p:xfrm>
          <a:off x="571473" y="1500174"/>
          <a:ext cx="8001056" cy="4143404"/>
        </p:xfrm>
        <a:graphic>
          <a:graphicData uri="http://schemas.openxmlformats.org/drawingml/2006/table">
            <a:tbl>
              <a:tblPr firstRow="1" firstCol="1" bandRow="1"/>
              <a:tblGrid>
                <a:gridCol w="3102173"/>
                <a:gridCol w="1788293"/>
                <a:gridCol w="958916"/>
                <a:gridCol w="1075837"/>
                <a:gridCol w="1075837"/>
              </a:tblGrid>
              <a:tr h="592657">
                <a:tc row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3D6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КОЛИЧЕСТВО ОПРОШЕННЫХ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(ЧЕЛОВЕК)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3D68"/>
                    </a:solidFill>
                  </a:tcPr>
                </a:tc>
                <a:tc gridSpan="3"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РЕЗУЛЬТАТЫ   ОПРОСА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3D6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1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E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E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 ЗНАЮ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ED4"/>
                    </a:solidFill>
                  </a:tcPr>
                </a:tc>
              </a:tr>
              <a:tr h="1996375">
                <a:tc>
                  <a:txBody>
                    <a:bodyPr/>
                    <a:lstStyle/>
                    <a:p>
                      <a:pPr marL="0" lvl="0" indent="0"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Знаешь ли ты, каких собак называют «бездомными» и «брошенными»?</a:t>
                      </a:r>
                      <a:endParaRPr lang="ru-RU" sz="2000" b="1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endParaRPr lang="ru-RU" sz="2000" b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endParaRPr lang="ru-RU" sz="2000" b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endParaRPr lang="ru-RU" sz="2000" b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endParaRPr lang="ru-RU" sz="2000" b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endParaRPr lang="ru-RU" sz="2000" b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61%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27%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12%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24224">
                <a:tc>
                  <a:txBody>
                    <a:bodyPr/>
                    <a:lstStyle/>
                    <a:p>
                      <a:pPr marL="0" lvl="0" indent="0"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Хотел бы ты помочь брошенным собакам?</a:t>
                      </a:r>
                      <a:endParaRPr lang="ru-RU" sz="2000" b="1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58%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41%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1%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366192"/>
            <a:ext cx="835292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7363" algn="l"/>
                <a:tab pos="623888" algn="ctr"/>
              </a:tabLst>
            </a:pPr>
            <a:r>
              <a:rPr kumimoji="0" lang="ru-RU" altLang="ru-RU" sz="24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социологического опроса</a:t>
            </a:r>
            <a:endParaRPr kumimoji="0" lang="ru-RU" altLang="ru-RU" sz="240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7363" algn="l"/>
                <a:tab pos="623888" algn="ctr"/>
              </a:tabLst>
            </a:pPr>
            <a:r>
              <a:rPr kumimoji="0" lang="ru-RU" altLang="ru-RU" sz="240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«Знаете ли Вы о бездомных и брошенных собаках?»</a:t>
            </a:r>
            <a:endParaRPr kumimoji="0" lang="ru-RU" altLang="ru-RU" sz="240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7363" algn="l"/>
                <a:tab pos="623888" algn="ctr"/>
              </a:tabLst>
            </a:pPr>
            <a:endParaRPr kumimoji="0" lang="ru-RU" alt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235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348" y="2786058"/>
            <a:ext cx="7992888" cy="2928958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</a:pPr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Создать краткое информационное руководство по выбору породы собаки  с помощью Интернет ресурсов.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836713"/>
            <a:ext cx="7570843" cy="864095"/>
          </a:xfrm>
        </p:spPr>
        <p:txBody>
          <a:bodyPr/>
          <a:lstStyle/>
          <a:p>
            <a:pPr marL="182880" indent="0">
              <a:buNone/>
            </a:pP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Цель исследования</a:t>
            </a:r>
            <a:endParaRPr lang="ru-RU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638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71472" y="1412776"/>
            <a:ext cx="8001056" cy="5328592"/>
          </a:xfrm>
        </p:spPr>
        <p:txBody>
          <a:bodyPr>
            <a:normAutofit/>
          </a:bodyPr>
          <a:lstStyle/>
          <a:p>
            <a:pPr lvl="0" algn="just"/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1.Выяснить причины появления брошенных  и  бездомных собак.</a:t>
            </a:r>
          </a:p>
          <a:p>
            <a:pPr lvl="0" algn="just"/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2.Выявить особенности  содержания  собак  разных пород.</a:t>
            </a:r>
          </a:p>
          <a:p>
            <a:pPr algn="just"/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3.Провести опрос учащихся по теме исследования и проанализировать ответы опрошенных.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Провести практические занятия, </a:t>
            </a: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котором  </a:t>
            </a:r>
            <a:r>
              <a:rPr lang="ru-RU" sz="2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познакомить  и научить  учащихся начальной школы пользоваться кратким  информационным руководством  по выбору породы собаки с помощью Интернет ресурсов.</a:t>
            </a:r>
          </a:p>
          <a:p>
            <a:pPr lvl="0"/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>
              <a:solidFill>
                <a:srgbClr val="0070C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85721" y="357166"/>
            <a:ext cx="8572560" cy="64294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Задачи</a:t>
            </a:r>
            <a:endParaRPr lang="ru-RU" sz="40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102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71472" y="2857496"/>
            <a:ext cx="8215370" cy="371477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породы  собак.</a:t>
            </a:r>
          </a:p>
          <a:p>
            <a:pPr algn="just" fontAlgn="base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процесс выбора породы собаки.</a:t>
            </a:r>
          </a:p>
          <a:p>
            <a:pPr algn="just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предположим, если 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люди научатся  правильно  подбирать себе породу собаки, и будут соблюдать все рекомендации по содержанию собак данной породы, 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то трудностей в содержании питомца будет меньше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42909" y="285729"/>
            <a:ext cx="8072495" cy="2428891"/>
          </a:xfrm>
        </p:spPr>
        <p:txBody>
          <a:bodyPr/>
          <a:lstStyle/>
          <a:p>
            <a:pPr>
              <a:buNone/>
            </a:pP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Методы исследования:</a:t>
            </a:r>
            <a:b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sz="3000" b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Подбор и анализ научной литературы, Интернет ресурсов по данной теме.</a:t>
            </a:r>
            <a:br>
              <a:rPr lang="ru-RU" sz="3000" b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Беседа  и опрос   учащихся школы.</a:t>
            </a:r>
            <a:br>
              <a:rPr lang="ru-RU" sz="3000" b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Практические исследования.</a:t>
            </a:r>
            <a:r>
              <a:rPr lang="ru-RU" sz="32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959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857364"/>
            <a:ext cx="7929617" cy="2357454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sz="3200" b="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Бродячие </a:t>
            </a:r>
            <a:r>
              <a:rPr lang="ru-RU" sz="3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бездомные </a:t>
            </a:r>
            <a:r>
              <a:rPr lang="ru-RU" sz="3200" b="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собаки</a:t>
            </a:r>
            <a:r>
              <a:rPr lang="ru-RU" sz="3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32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собаки, которые живут на улице без сопровождения хозяина. </a:t>
            </a:r>
            <a:endParaRPr lang="ru-RU" sz="32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28596" y="731520"/>
            <a:ext cx="8143932" cy="69721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Глоссарий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037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340768"/>
            <a:ext cx="8496944" cy="5112568"/>
          </a:xfrm>
        </p:spPr>
        <p:txBody>
          <a:bodyPr/>
          <a:lstStyle/>
          <a:p>
            <a:pPr marL="0" lvl="0" indent="0" algn="l" fontAlgn="base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b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Чаще </a:t>
            </a:r>
            <a:r>
              <a:rPr lang="ru-RU" sz="2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всего это выброшенные, потерявшиеся собаки и те, которые родились на улице, т.е. изначально бездомные.</a:t>
            </a:r>
            <a:br>
              <a:rPr lang="ru-RU" sz="2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	Бесконтрольная </a:t>
            </a:r>
            <a:r>
              <a:rPr lang="ru-RU" sz="2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деятельность клубов по разведению породистых животных.</a:t>
            </a:r>
            <a:br>
              <a:rPr lang="ru-RU" sz="2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 Хозяева </a:t>
            </a:r>
            <a:r>
              <a:rPr lang="ru-RU" sz="2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избавляются от надоевших собак, которых завели, а когда поняли, что за животным надо ухаживать, кормить, гулять, лечить, хозяева предпочитают просто выкинуть животное на улицу.</a:t>
            </a:r>
            <a:br>
              <a:rPr lang="ru-RU" sz="2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Безответственность </a:t>
            </a:r>
            <a:r>
              <a:rPr lang="ru-RU" sz="2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хозяев, отсутствие знаний о том, как содержать домашних питомцев, нежелание их стерилизовать</a:t>
            </a:r>
            <a:r>
              <a:rPr lang="ru-RU" sz="2200" dirty="0">
                <a:effectLst/>
                <a:latin typeface="Times New Roman"/>
                <a:ea typeface="Calibri"/>
                <a:cs typeface="Times New Roman"/>
              </a:rPr>
              <a:t>.</a:t>
            </a:r>
            <a:r>
              <a:rPr lang="ru-RU" sz="22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2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32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2844" y="116632"/>
            <a:ext cx="8858312" cy="57606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Источники появления бездомных собак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937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105722286"/>
              </p:ext>
            </p:extLst>
          </p:nvPr>
        </p:nvGraphicFramePr>
        <p:xfrm>
          <a:off x="539551" y="1844823"/>
          <a:ext cx="8136904" cy="4752529"/>
        </p:xfrm>
        <a:graphic>
          <a:graphicData uri="http://schemas.openxmlformats.org/drawingml/2006/table">
            <a:tbl>
              <a:tblPr firstRow="1" firstCol="1" bandRow="1"/>
              <a:tblGrid>
                <a:gridCol w="3366995"/>
                <a:gridCol w="1167992"/>
                <a:gridCol w="1225654"/>
                <a:gridCol w="1224136"/>
                <a:gridCol w="1152127"/>
              </a:tblGrid>
              <a:tr h="340117">
                <a:tc row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3D6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КОЛИЧЕСТВО ОПРОШЕННЫХ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(ЧЕЛОВЕК)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3D68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РЕЗУЛЬТАТЫ   ОПРОСА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3D6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70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E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E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 ЗНАЮ</a:t>
                      </a:r>
                      <a:endParaRPr lang="ru-RU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ED4"/>
                    </a:solidFill>
                  </a:tcPr>
                </a:tc>
              </a:tr>
              <a:tr h="653024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«Хотите ли вы иметь собаку?» 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endParaRPr lang="ru-RU" sz="1800" b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endParaRPr lang="ru-RU" sz="1800" b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endParaRPr lang="ru-RU" sz="1800" b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endParaRPr lang="ru-RU" sz="1800" b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endParaRPr lang="ru-RU" sz="1800" b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0794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«Умеете ли вы ухаживать  за собакой?» 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0794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«Умеете ли вы выбирать породу собаки?»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0794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«Нужна ли вам помощь в выборе собаки?»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19996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«Хотел  бы ты стать членом школьного общества любителей собак?»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6641" marR="86641" marT="43321" marB="433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1520" y="267941"/>
            <a:ext cx="8424935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7363" algn="l"/>
                <a:tab pos="623888" algn="ctr"/>
              </a:tabLst>
            </a:pPr>
            <a:r>
              <a:rPr kumimoji="0" lang="ru-RU" altLang="ru-RU" sz="28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Результаты социологического опроса</a:t>
            </a:r>
            <a:endParaRPr kumimoji="0" lang="ru-RU" altLang="ru-RU" sz="2800" b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7363" algn="l"/>
                <a:tab pos="623888" algn="ctr"/>
              </a:tabLst>
            </a:pPr>
            <a:r>
              <a:rPr kumimoji="0" lang="ru-RU" altLang="ru-RU" sz="2800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«Знаете ли Вы как правильно выбрать породу собаки?»</a:t>
            </a:r>
            <a:endParaRPr kumimoji="0" lang="ru-RU" altLang="ru-RU" sz="2800" b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579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67544" y="250867"/>
            <a:ext cx="8352928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87363" algn="l"/>
                <a:tab pos="6238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7363" algn="l"/>
                <a:tab pos="623888" algn="ctr"/>
              </a:tabLst>
            </a:pPr>
            <a:r>
              <a:rPr kumimoji="0" lang="ru-RU" altLang="ru-RU" sz="24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социологического опроса</a:t>
            </a:r>
            <a:endParaRPr kumimoji="0" lang="ru-RU" altLang="ru-RU" sz="240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7363" algn="l"/>
                <a:tab pos="623888" algn="ctr"/>
              </a:tabLst>
            </a:pP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«Знаете ли Вы как правильно ухаживать  за собакой?»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7363" algn="l"/>
                <a:tab pos="623888" algn="ctr"/>
              </a:tabLst>
            </a:pPr>
            <a:endParaRPr kumimoji="0" lang="ru-RU" altLang="ru-RU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901608790"/>
              </p:ext>
            </p:extLst>
          </p:nvPr>
        </p:nvGraphicFramePr>
        <p:xfrm>
          <a:off x="467545" y="1628799"/>
          <a:ext cx="8280920" cy="4702606"/>
        </p:xfrm>
        <a:graphic>
          <a:graphicData uri="http://schemas.openxmlformats.org/drawingml/2006/table">
            <a:tbl>
              <a:tblPr firstRow="1" firstCol="1" bandRow="1"/>
              <a:tblGrid>
                <a:gridCol w="3197485"/>
                <a:gridCol w="1301539"/>
                <a:gridCol w="951738"/>
                <a:gridCol w="1415079"/>
                <a:gridCol w="1415079"/>
              </a:tblGrid>
              <a:tr h="510392">
                <a:tc row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3D6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КОЛИЧЕСТВО ОПРОШЕННЫХ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(ЧЕЛОВЕК)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3D68"/>
                    </a:solidFill>
                  </a:tcPr>
                </a:tc>
                <a:tc gridSpan="3"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FF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РЕЗУЛЬТАТЫ   ОПРОСА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3D6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96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E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E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 ЗНАЮ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ED4"/>
                    </a:solidFill>
                  </a:tcPr>
                </a:tc>
              </a:tr>
              <a:tr h="442855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Есть ли у тебя собака?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endParaRPr lang="ru-RU" sz="1800" b="1" i="1" dirty="0" smtClean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endParaRPr lang="ru-RU" sz="1800" b="1" i="1" dirty="0" smtClean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endParaRPr lang="ru-RU" sz="1800" b="1" i="1" dirty="0" smtClean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endParaRPr lang="ru-RU" sz="1800" b="1" i="1" dirty="0" smtClean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endParaRPr lang="ru-RU" sz="1800" b="1" i="1" dirty="0" smtClean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94%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6%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Для какой цели вы взяли собаку?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6%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052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Для охраны</a:t>
                      </a:r>
                      <a:endParaRPr lang="ru-RU" sz="18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89%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8634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Для семьи и развлечения</a:t>
                      </a:r>
                      <a:endParaRPr lang="ru-RU" sz="18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9%</a:t>
                      </a:r>
                      <a:endParaRPr lang="ru-RU" sz="18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9297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Для охоты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3%</a:t>
                      </a:r>
                      <a:endParaRPr lang="ru-RU" sz="18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5504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Знаешь ли ты   породу своей собаки?</a:t>
                      </a:r>
                      <a:endParaRPr lang="ru-RU" sz="18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endParaRPr lang="ru-RU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36%</a:t>
                      </a:r>
                      <a:endParaRPr lang="ru-RU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29%</a:t>
                      </a:r>
                      <a:endParaRPr lang="ru-RU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36%</a:t>
                      </a:r>
                      <a:endParaRPr lang="ru-RU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44219">
                <a:tc>
                  <a:txBody>
                    <a:bodyPr/>
                    <a:lstStyle/>
                    <a:p>
                      <a:pPr marL="0" marR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Знаешь ли ты особенности содержания данной породы?</a:t>
                      </a:r>
                      <a:endParaRPr lang="ru-RU" sz="18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7045" algn="l"/>
                          <a:tab pos="624205" algn="ctr"/>
                        </a:tabLst>
                      </a:pPr>
                      <a:endParaRPr lang="ru-RU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54%</a:t>
                      </a:r>
                      <a:endParaRPr lang="ru-RU" sz="20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45%</a:t>
                      </a:r>
                      <a:endParaRPr lang="ru-RU" sz="20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4254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1771</TotalTime>
  <Words>481</Words>
  <Application>Microsoft Office PowerPoint</Application>
  <PresentationFormat>Экран (4:3)</PresentationFormat>
  <Paragraphs>157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              Выполнил:  Аляев Андрей, ученик  3 класса  Руководитель : Вертецкая Ирина Васильевна, учитель начальных классов </vt:lpstr>
      <vt:lpstr>Слайд 2</vt:lpstr>
      <vt:lpstr>Цель исследования</vt:lpstr>
      <vt:lpstr>Задачи</vt:lpstr>
      <vt:lpstr>Методы исследования: 1. Подбор и анализ научной литературы, Интернет ресурсов по данной теме. 2. Беседа  и опрос   учащихся школы. 3. Практические исследования. </vt:lpstr>
      <vt:lpstr>Бродячие  или бездомные собаки  это собаки, которые живут на улице без сопровождения хозяина. </vt:lpstr>
      <vt:lpstr> Чаще всего это выброшенные, потерявшиеся собаки и те, которые родились на улице, т.е. изначально бездомные.   Бесконтрольная деятельность клубов по разведению породистых животных.   Хозяева избавляются от надоевших собак, которых завели, а когда поняли, что за животным надо ухаживать, кормить, гулять, лечить, хозяева предпочитают просто выкинуть животное на улицу.  Безответственность хозяев, отсутствие знаний о том, как содержать домашних питомцев, нежелание их стерилизовать.  </vt:lpstr>
      <vt:lpstr>Слайд 8</vt:lpstr>
      <vt:lpstr>Слайд 9</vt:lpstr>
      <vt:lpstr>Слайд 10</vt:lpstr>
      <vt:lpstr>Краткое  информационное  руководство по выбору  породы  собаки  с помощью Интернет  ресурсов.</vt:lpstr>
      <vt:lpstr>Наша команда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123</cp:lastModifiedBy>
  <cp:revision>133</cp:revision>
  <dcterms:created xsi:type="dcterms:W3CDTF">2024-02-11T01:43:19Z</dcterms:created>
  <dcterms:modified xsi:type="dcterms:W3CDTF">2024-02-19T00:42:48Z</dcterms:modified>
</cp:coreProperties>
</file>