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7276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823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4020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8637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67301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6011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8304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974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3342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919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2988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582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743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974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750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6494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E6C2-73CF-4A19-AE82-5FFA51188F8E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37CBE4B-AC55-4C98-9AED-1E96921E7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10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62939"/>
            <a:ext cx="9144000" cy="3154681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      МБОУ </a:t>
            </a:r>
            <a:r>
              <a:rPr lang="ru-RU" sz="3200" dirty="0" smtClean="0">
                <a:solidFill>
                  <a:schemeClr val="tx1"/>
                </a:solidFill>
              </a:rPr>
              <a:t>СОШ «Поселок Тумнин</a:t>
            </a:r>
            <a:r>
              <a:rPr lang="ru-RU" sz="3200" dirty="0" smtClean="0">
                <a:solidFill>
                  <a:schemeClr val="tx1"/>
                </a:solidFill>
              </a:rPr>
              <a:t>»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Хабаровский край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Индивидуальный </a:t>
            </a:r>
            <a:r>
              <a:rPr lang="ru-RU" sz="3200" dirty="0" smtClean="0">
                <a:solidFill>
                  <a:schemeClr val="tx1"/>
                </a:solidFill>
              </a:rPr>
              <a:t>п</a:t>
            </a:r>
            <a:r>
              <a:rPr lang="ru-RU" sz="3200" dirty="0" smtClean="0">
                <a:solidFill>
                  <a:schemeClr val="tx1"/>
                </a:solidFill>
              </a:rPr>
              <a:t>роект</a:t>
            </a:r>
            <a:r>
              <a:rPr lang="ru-RU" sz="3200" dirty="0" smtClean="0">
                <a:solidFill>
                  <a:schemeClr val="tx1"/>
                </a:solidFill>
              </a:rPr>
              <a:t>.  </a:t>
            </a:r>
            <a:r>
              <a:rPr lang="ru-RU" sz="3200" dirty="0" smtClean="0">
                <a:solidFill>
                  <a:schemeClr val="tx1"/>
                </a:solidFill>
              </a:rPr>
              <a:t>Тема</a:t>
            </a:r>
            <a:r>
              <a:rPr lang="ru-RU" sz="3200" dirty="0">
                <a:solidFill>
                  <a:schemeClr val="tx1"/>
                </a:solidFill>
              </a:rPr>
              <a:t>: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«Семья</a:t>
            </a:r>
            <a:r>
              <a:rPr lang="ru-RU" sz="3200" dirty="0">
                <a:solidFill>
                  <a:schemeClr val="tx1"/>
                </a:solidFill>
              </a:rPr>
              <a:t>. Как отличить счастливую семью от несчастливой</a:t>
            </a:r>
            <a:r>
              <a:rPr lang="ru-RU" sz="3200" dirty="0" smtClean="0">
                <a:solidFill>
                  <a:schemeClr val="tx1"/>
                </a:solidFill>
              </a:rPr>
              <a:t>?»</a:t>
            </a: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00500"/>
            <a:ext cx="7766936" cy="18288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Автор работы: Васильев Никита 11 класс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Руководитель: </a:t>
            </a:r>
            <a:r>
              <a:rPr lang="ru-RU" dirty="0" err="1" smtClean="0">
                <a:solidFill>
                  <a:schemeClr val="tx1"/>
                </a:solidFill>
              </a:rPr>
              <a:t>Шаповалова</a:t>
            </a:r>
            <a:r>
              <a:rPr lang="ru-RU" dirty="0" smtClean="0">
                <a:solidFill>
                  <a:schemeClr val="tx1"/>
                </a:solidFill>
              </a:rPr>
              <a:t> Нина Алексеевна, учитель русского языка и литературы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2024 г.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0607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семья?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. В словаре С. И. Ожегова говорится: «Семья – группа живущих вместе близких родственников». </a:t>
            </a:r>
          </a:p>
        </p:txBody>
      </p:sp>
    </p:spTree>
    <p:extLst>
      <p:ext uri="{BB962C8B-B14F-4D97-AF65-F5344CB8AC3E}">
        <p14:creationId xmlns="" xmlns:p14="http://schemas.microsoft.com/office/powerpoint/2010/main" val="100069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счастливой семьи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Счастливая семья – это семья материально обеспеченная; есть квартира, работа, деньги, члены семьи - образованные люди, в их доме царят дружба, любовь, уважение, доверие, щедрость, отзывчивость и, самое главное – взаимодействие со своей страной.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036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несчастливой семьи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/>
              <a:t>В несчастливой семье нет материального благополучия, тепла, любви,   уважения, чаще наблюдается жадность. </a:t>
            </a:r>
            <a:r>
              <a:rPr lang="ru-RU" sz="3600" dirty="0" smtClean="0"/>
              <a:t>Нет взаимодействия с обществом. С </a:t>
            </a:r>
            <a:r>
              <a:rPr lang="ru-RU" sz="3600" dirty="0"/>
              <a:t>этими критериями можно согласиться.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99813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Болконских.</a:t>
            </a:r>
            <a:endParaRPr lang="ru-RU" dirty="0"/>
          </a:p>
        </p:txBody>
      </p:sp>
      <p:pic>
        <p:nvPicPr>
          <p:cNvPr id="4" name="Объект 3" descr="Род Болконских | bolkonskina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96" y="1485900"/>
            <a:ext cx="2671604" cy="28448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11112814"/>
              </p:ext>
            </p:extLst>
          </p:nvPr>
        </p:nvGraphicFramePr>
        <p:xfrm>
          <a:off x="3943402" y="1485900"/>
          <a:ext cx="4582267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82267"/>
              </a:tblGrid>
              <a:tr h="284479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Счастливая семья – нравственная, служит Отечеству.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9423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Ростовых</a:t>
            </a:r>
            <a:endParaRPr lang="ru-RU" dirty="0"/>
          </a:p>
        </p:txBody>
      </p:sp>
      <p:pic>
        <p:nvPicPr>
          <p:cNvPr id="6" name="Объект 5" descr="Война и мир: *«Мысль семейная» в романе-эпопее «Война и мир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674" y="2275364"/>
            <a:ext cx="2523966" cy="32567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328160" y="2275364"/>
            <a:ext cx="3215640" cy="3195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Счастливая. В ней любовь.  Забота друг о друге. Служит Отечеству.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4076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Курагиных</a:t>
            </a:r>
            <a:endParaRPr lang="ru-RU" dirty="0"/>
          </a:p>
        </p:txBody>
      </p:sp>
      <p:pic>
        <p:nvPicPr>
          <p:cNvPr id="4" name="Объект 3" descr="Семья Курагиных в романе Льва Толстого Война и мир ...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31" y="1623060"/>
            <a:ext cx="3755549" cy="30861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162459"/>
              </p:ext>
            </p:extLst>
          </p:nvPr>
        </p:nvGraphicFramePr>
        <p:xfrm>
          <a:off x="5326380" y="2194561"/>
          <a:ext cx="2628900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8900"/>
              </a:tblGrid>
              <a:tr h="19431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Несчастливая. Безнравственная семья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16308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025" y="817417"/>
            <a:ext cx="8672406" cy="2892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Достоевский «Преступление и наказание». Семья Р. Р. Раскольникова.</a:t>
            </a:r>
            <a:r>
              <a:rPr lang="ru-RU" dirty="0">
                <a:solidFill>
                  <a:schemeClr val="tx1"/>
                </a:solidFill>
              </a:rPr>
              <a:t> Несчастная. </a:t>
            </a:r>
            <a:r>
              <a:rPr lang="ru-RU" dirty="0" smtClean="0">
                <a:solidFill>
                  <a:schemeClr val="tx1"/>
                </a:solidFill>
              </a:rPr>
              <a:t>Бедная. </a:t>
            </a:r>
            <a:r>
              <a:rPr lang="ru-RU" dirty="0">
                <a:solidFill>
                  <a:schemeClr val="tx1"/>
                </a:solidFill>
              </a:rPr>
              <a:t>Родион переступил черту дозволенного</a:t>
            </a:r>
            <a:r>
              <a:rPr lang="ru-RU" dirty="0" smtClean="0">
                <a:solidFill>
                  <a:schemeClr val="tx1"/>
                </a:solidFill>
              </a:rPr>
              <a:t>. Семья </a:t>
            </a:r>
            <a:r>
              <a:rPr lang="ru-RU" dirty="0">
                <a:solidFill>
                  <a:schemeClr val="tx1"/>
                </a:solidFill>
              </a:rPr>
              <a:t>М</a:t>
            </a:r>
            <a:r>
              <a:rPr lang="ru-RU" dirty="0" smtClean="0">
                <a:solidFill>
                  <a:schemeClr val="tx1"/>
                </a:solidFill>
              </a:rPr>
              <a:t>армеладовых тоже несчастливая, нищая.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 descr="7 секретов «Преступления и наказания» • Arzamas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750" y="3502343"/>
            <a:ext cx="2434530" cy="2967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60325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 М. Достоевский «Преступление и наказание. Семья Мармеладовых. </a:t>
            </a:r>
            <a:endParaRPr lang="ru-RU" dirty="0"/>
          </a:p>
        </p:txBody>
      </p:sp>
      <p:pic>
        <p:nvPicPr>
          <p:cNvPr id="4" name="Объект 3" descr="СЕМЬЯ МАРМЕЛАДОВЫХ — ее роль и значение в романе «Преступление и наказание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853" y="2194560"/>
            <a:ext cx="6900332" cy="3847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744706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362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Ф. М. Достоевский роман «Подросток». Семья Аркадия Долгорукого.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Объект 5" descr="Книга &quot;Подросток&quot; - Достоевский Федор Михайлович скачать бесплатно, читать  онлайн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870" y="2250614"/>
            <a:ext cx="1905000" cy="28575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09482440"/>
              </p:ext>
            </p:extLst>
          </p:nvPr>
        </p:nvGraphicFramePr>
        <p:xfrm>
          <a:off x="2272145" y="2171700"/>
          <a:ext cx="5446121" cy="4526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46121"/>
              </a:tblGrid>
              <a:tr h="45262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Несчастливая. Обман, нарушение этических и моральных норм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. Семья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Версалова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Семья Долгоруких.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Несчастливая. Много бед. Бурное становление сына Аркадия. Ошибки, мечты о деньгах, богатстве.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02266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7261321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И. А. Гончаров «Обломов».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Семья И. И. Обломова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 descr="Обломов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477" y="2555"/>
            <a:ext cx="2733406" cy="388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Илья ильич обломов портрет - 62 фото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820" y="2537287"/>
            <a:ext cx="3923540" cy="388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77334" y="2379995"/>
            <a:ext cx="6615006" cy="3529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Семья Обломова. Несчастливая, так как идеал  её  – лень и сон.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Семья </a:t>
            </a:r>
            <a:r>
              <a:rPr lang="ru-RU" sz="28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Штольца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несчастливая, 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как 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«преуспеяние» направлено не на Отечество, а на себя.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899561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семье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2024 год объявлен в России годом семьи. В. В. Путин сказал: «Семья – это непросто основа государства и общества, это духовное явление нравственности». </a:t>
            </a:r>
          </a:p>
        </p:txBody>
      </p:sp>
    </p:spTree>
    <p:extLst>
      <p:ext uri="{BB962C8B-B14F-4D97-AF65-F5344CB8AC3E}">
        <p14:creationId xmlns="" xmlns:p14="http://schemas.microsoft.com/office/powerpoint/2010/main" val="2593632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А. П. Чехов «Крыжовник». Семья «</a:t>
            </a:r>
            <a:r>
              <a:rPr lang="ru-RU" dirty="0" err="1" smtClean="0">
                <a:solidFill>
                  <a:schemeClr val="tx1"/>
                </a:solidFill>
              </a:rPr>
              <a:t>Чимши</a:t>
            </a:r>
            <a:r>
              <a:rPr lang="ru-RU" dirty="0" smtClean="0">
                <a:solidFill>
                  <a:schemeClr val="tx1"/>
                </a:solidFill>
              </a:rPr>
              <a:t>-Гималайского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 descr="Иллюстрация к рассказу А.П. Чехова &quot;Крыжовник&quot;. Купить ...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25" y="2137726"/>
            <a:ext cx="2829723" cy="388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Иллюстрация к рассказу А.П. Чехова &quot;Крыжовник&quot;. Купить ...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040" y="2703353"/>
            <a:ext cx="2004695" cy="275018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21939967"/>
              </p:ext>
            </p:extLst>
          </p:nvPr>
        </p:nvGraphicFramePr>
        <p:xfrm>
          <a:off x="4197927" y="2446020"/>
          <a:ext cx="5422331" cy="3573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22331"/>
              </a:tblGrid>
              <a:tr h="35731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Несчастливая семья, частный идеал – «крыжовник» не может сделать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образцовой семью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, на которую можно равняться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78288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Заключение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К</a:t>
            </a:r>
            <a:r>
              <a:rPr lang="ru-RU" sz="2000" dirty="0" smtClean="0"/>
              <a:t>ак </a:t>
            </a:r>
            <a:r>
              <a:rPr lang="ru-RU" sz="2000" dirty="0"/>
              <a:t>различать хорошие семьи и страдающие, нравственные и </a:t>
            </a:r>
            <a:r>
              <a:rPr lang="ru-RU" sz="2000" dirty="0" smtClean="0"/>
              <a:t>безнравственные? </a:t>
            </a:r>
            <a:r>
              <a:rPr lang="ru-RU" sz="2000" dirty="0"/>
              <a:t>Природа, родное место, моральное развитие человека требуют, чтобы, поднимаясь вверх по ступеням общественной жизни, человек понимал, что не только личное благополучие делает его семью счастливой, но и те идеалы, которые утверждает Родина, наша великая Россия. Нельзя следовать враждебным идеям, за ними в современном мире стоят атомные бомбы, за ними в прошлом Освенцим, о котором нельзя забывать. Духовная жизнь семьи зависит от тех знаний, которые являются моральной </a:t>
            </a:r>
            <a:r>
              <a:rPr lang="ru-RU" sz="2000" dirty="0" smtClean="0"/>
              <a:t>культурой. </a:t>
            </a:r>
            <a:r>
              <a:rPr lang="ru-RU" sz="2000" dirty="0"/>
              <a:t>Н</a:t>
            </a:r>
            <a:r>
              <a:rPr lang="ru-RU" sz="2000" dirty="0" smtClean="0"/>
              <a:t>а </a:t>
            </a:r>
            <a:r>
              <a:rPr lang="ru-RU" sz="2000" dirty="0"/>
              <a:t>семью возложена величайшая ответственность за происходящее вокруг.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7865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Опрос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0583391"/>
              </p:ext>
            </p:extLst>
          </p:nvPr>
        </p:nvGraphicFramePr>
        <p:xfrm>
          <a:off x="1034716" y="1130969"/>
          <a:ext cx="8239285" cy="5145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81836"/>
                <a:gridCol w="1799603"/>
                <a:gridCol w="1957846"/>
              </a:tblGrid>
              <a:tr h="3558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</a:tr>
              <a:tr h="6931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Интересует ли вас тема семьи?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 из 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</a:tr>
              <a:tr h="23636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Хотели ли вы узнать ответы о счастливой и несчастливой семье на примере классической художественной литературы?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 из 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</a:tr>
              <a:tr h="17328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Будет ли для вас трудным внепрограммное произведение на тему семьи?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10" marR="5941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6767325" y="-1307"/>
            <a:ext cx="18959325" cy="458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9502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Мой продукт проекта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000" dirty="0" smtClean="0"/>
              <a:t>Лекторий для подготовки одноклассников к итоговому сочинению</a:t>
            </a:r>
            <a:endParaRPr lang="ru-RU" sz="6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Благодарность слушателям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Спасибо </a:t>
            </a:r>
            <a:r>
              <a:rPr lang="ru-RU" sz="3600" smtClean="0"/>
              <a:t>за внимание!</a:t>
            </a:r>
            <a:endParaRPr lang="ru-RU" sz="3600"/>
          </a:p>
        </p:txBody>
      </p:sp>
    </p:spTree>
    <p:extLst>
      <p:ext uri="{BB962C8B-B14F-4D97-AF65-F5344CB8AC3E}">
        <p14:creationId xmlns="" xmlns:p14="http://schemas.microsoft.com/office/powerpoint/2010/main" val="2727729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Л. Н. Толстой о семье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2411411"/>
          </a:xfrm>
        </p:spPr>
        <p:txBody>
          <a:bodyPr>
            <a:normAutofit/>
          </a:bodyPr>
          <a:lstStyle/>
          <a:p>
            <a:r>
              <a:rPr lang="ru-RU" sz="3200" dirty="0"/>
              <a:t>Л. Н. Толстой говорил: «Все счастливые семьи похожи друг на друга, каждая несчастливая семья несчастлива по-своему». </a:t>
            </a:r>
          </a:p>
        </p:txBody>
      </p:sp>
    </p:spTree>
    <p:extLst>
      <p:ext uri="{BB962C8B-B14F-4D97-AF65-F5344CB8AC3E}">
        <p14:creationId xmlns="" xmlns:p14="http://schemas.microsoft.com/office/powerpoint/2010/main" val="360515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 чем проявляется различие счастливой и несчастливой семьи?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1592598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Актуальность проекта заключается в том, чтобы обратиться к художественной литературе, изучить проблему семьи для понимания назначения и освещения данной проблемы.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875376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 работы: познать нравственные устои семьи и их нарушения, предотвратить неправильный подход к семейному вопросу с тем, чтобы помочь разобраться в нем одноклассникам.</a:t>
            </a:r>
          </a:p>
          <a:p>
            <a:r>
              <a:rPr lang="ru-RU" dirty="0"/>
              <a:t>Для выполнения этой цели необходимо поставить задачи:</a:t>
            </a:r>
          </a:p>
          <a:p>
            <a:pPr lvl="0"/>
            <a:r>
              <a:rPr lang="ru-RU" dirty="0"/>
              <a:t>выяснить, что такое семья и по каким критериям можно судить о счастливой и несчастливой семье;</a:t>
            </a:r>
          </a:p>
          <a:p>
            <a:pPr lvl="0"/>
            <a:r>
              <a:rPr lang="ru-RU" dirty="0"/>
              <a:t>обратиться к произведениям русской классики;</a:t>
            </a:r>
          </a:p>
          <a:p>
            <a:pPr lvl="0"/>
            <a:r>
              <a:rPr lang="ru-RU" dirty="0"/>
              <a:t>попытаться проникнуть в суть темы проекта, сделать обобщение;</a:t>
            </a:r>
          </a:p>
          <a:p>
            <a:pPr lvl="0"/>
            <a:r>
              <a:rPr lang="ru-RU" dirty="0"/>
              <a:t>помочь одноклассникам в подготовке итогового сочинения.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50323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 и предмет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Объект моего исследования – художественная литература с изучением вопроса о семье.</a:t>
            </a:r>
          </a:p>
          <a:p>
            <a:r>
              <a:rPr lang="ru-RU" sz="3600" dirty="0"/>
              <a:t>Предмет исследования: выявить отличительные особенности счастливой и несчастливой семьи.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6690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и новизна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Гипотеза: состоит в том, что если осуществить поставленные цели и задачи, то можно различить семьи в художественных произведениях с точки зрения темы проекта.</a:t>
            </a:r>
          </a:p>
          <a:p>
            <a:r>
              <a:rPr lang="ru-RU" sz="2800" dirty="0"/>
              <a:t>Новизна работы в том, что нужно провести самостоятельный анализ по критериям, чтобы подтвердить ответ на вопрос: в чем счастье и несчастье семьи.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5293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Методы исследования:</a:t>
            </a:r>
          </a:p>
          <a:p>
            <a:r>
              <a:rPr lang="ru-RU" sz="3600" dirty="0"/>
              <a:t>метод </a:t>
            </a:r>
            <a:r>
              <a:rPr lang="ru-RU" sz="3600" dirty="0" smtClean="0"/>
              <a:t>выборочного чтения </a:t>
            </a:r>
            <a:r>
              <a:rPr lang="ru-RU" sz="3600" dirty="0"/>
              <a:t>произведения;</a:t>
            </a:r>
          </a:p>
          <a:p>
            <a:r>
              <a:rPr lang="ru-RU" sz="3600" dirty="0"/>
              <a:t>метод анализа;</a:t>
            </a:r>
          </a:p>
          <a:p>
            <a:r>
              <a:rPr lang="ru-RU" sz="3600" dirty="0"/>
              <a:t>метод опроса.</a:t>
            </a:r>
          </a:p>
        </p:txBody>
      </p:sp>
    </p:spTree>
    <p:extLst>
      <p:ext uri="{BB962C8B-B14F-4D97-AF65-F5344CB8AC3E}">
        <p14:creationId xmlns="" xmlns:p14="http://schemas.microsoft.com/office/powerpoint/2010/main" val="255372123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144</TotalTime>
  <Words>732</Words>
  <Application>Microsoft Office PowerPoint</Application>
  <PresentationFormat>Произвольный</PresentationFormat>
  <Paragraphs>77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Грань</vt:lpstr>
      <vt:lpstr>      МБОУ СОШ «Поселок Тумнин» Хабаровский край   Индивидуальный проект.  Тема:  «Семья. Как отличить счастливую семью от несчастливой?» </vt:lpstr>
      <vt:lpstr>О семье</vt:lpstr>
      <vt:lpstr>Л. Н. Толстой о семье</vt:lpstr>
      <vt:lpstr>Проблема проекта</vt:lpstr>
      <vt:lpstr>Актуальность проекта</vt:lpstr>
      <vt:lpstr>Цель проекта и задачи</vt:lpstr>
      <vt:lpstr>Объект и предмет исследования</vt:lpstr>
      <vt:lpstr>Гипотеза и новизна проекта</vt:lpstr>
      <vt:lpstr>Методы исследования</vt:lpstr>
      <vt:lpstr>Что такое семья?</vt:lpstr>
      <vt:lpstr>Критерии счастливой семьи</vt:lpstr>
      <vt:lpstr>Критерии несчастливой семьи</vt:lpstr>
      <vt:lpstr>Семья Болконских.</vt:lpstr>
      <vt:lpstr>Семья Ростовых</vt:lpstr>
      <vt:lpstr>Семья Курагиных</vt:lpstr>
      <vt:lpstr>Достоевский «Преступление и наказание». Семья Р. Р. Раскольникова. Несчастная. Бедная. Родион переступил черту дозволенного. Семья Мармеладовых тоже несчастливая, нищая.    </vt:lpstr>
      <vt:lpstr>Ф. М. Достоевский «Преступление и наказание. Семья Мармеладовых. </vt:lpstr>
      <vt:lpstr>Ф. М. Достоевский роман «Подросток». Семья Аркадия Долгорукого.</vt:lpstr>
      <vt:lpstr>И. А. Гончаров «Обломов».  Семья И. И. Обломова</vt:lpstr>
      <vt:lpstr>А. П. Чехов «Крыжовник». Семья «Чимши-Гималайского</vt:lpstr>
      <vt:lpstr>Заключение</vt:lpstr>
      <vt:lpstr>Опрос</vt:lpstr>
      <vt:lpstr>      Мой продукт проекта</vt:lpstr>
      <vt:lpstr> Благодарность слушателям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Проект. МБОУ СОШ «Поселок Тумнин»                                                        Тема:  Семья. Как отличить счастливую семью от несчастливой? </dc:title>
  <dc:creator>NINA</dc:creator>
  <cp:lastModifiedBy>Учительская</cp:lastModifiedBy>
  <cp:revision>15</cp:revision>
  <dcterms:created xsi:type="dcterms:W3CDTF">2024-09-22T22:14:38Z</dcterms:created>
  <dcterms:modified xsi:type="dcterms:W3CDTF">2024-10-08T23:26:37Z</dcterms:modified>
</cp:coreProperties>
</file>