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3" r:id="rId16"/>
    <p:sldId id="271" r:id="rId17"/>
    <p:sldId id="274" r:id="rId18"/>
    <p:sldId id="275" r:id="rId19"/>
    <p:sldId id="272" r:id="rId20"/>
    <p:sldId id="276" r:id="rId21"/>
    <p:sldId id="278" r:id="rId22"/>
    <p:sldId id="277" r:id="rId23"/>
    <p:sldId id="279" r:id="rId24"/>
    <p:sldId id="280" r:id="rId25"/>
    <p:sldId id="282" r:id="rId26"/>
    <p:sldId id="281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36EC-BDEB-44B8-B33C-BD44ED6180EC}" type="datetimeFigureOut">
              <a:rPr lang="ru-RU" smtClean="0"/>
              <a:pPr/>
              <a:t>09.10.2024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28D4C-775D-422B-8F51-731E3D4B46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6286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36EC-BDEB-44B8-B33C-BD44ED6180EC}" type="datetimeFigureOut">
              <a:rPr lang="ru-RU" smtClean="0"/>
              <a:pPr/>
              <a:t>09.10.2024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28D4C-775D-422B-8F51-731E3D4B46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13908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36EC-BDEB-44B8-B33C-BD44ED6180EC}" type="datetimeFigureOut">
              <a:rPr lang="ru-RU" smtClean="0"/>
              <a:pPr/>
              <a:t>09.10.2024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28D4C-775D-422B-8F51-731E3D4B46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15032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36EC-BDEB-44B8-B33C-BD44ED6180EC}" type="datetimeFigureOut">
              <a:rPr lang="ru-RU" smtClean="0"/>
              <a:pPr/>
              <a:t>09.10.2024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28D4C-775D-422B-8F51-731E3D4B46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19477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36EC-BDEB-44B8-B33C-BD44ED6180EC}" type="datetimeFigureOut">
              <a:rPr lang="ru-RU" smtClean="0"/>
              <a:pPr/>
              <a:t>09.10.2024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28D4C-775D-422B-8F51-731E3D4B46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0936388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36EC-BDEB-44B8-B33C-BD44ED6180EC}" type="datetimeFigureOut">
              <a:rPr lang="ru-RU" smtClean="0"/>
              <a:pPr/>
              <a:t>09.10.2024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28D4C-775D-422B-8F51-731E3D4B46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72502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36EC-BDEB-44B8-B33C-BD44ED6180EC}" type="datetimeFigureOut">
              <a:rPr lang="ru-RU" smtClean="0"/>
              <a:pPr/>
              <a:t>09.10.2024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28D4C-775D-422B-8F51-731E3D4B46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08782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36EC-BDEB-44B8-B33C-BD44ED6180EC}" type="datetimeFigureOut">
              <a:rPr lang="ru-RU" smtClean="0"/>
              <a:pPr/>
              <a:t>09.10.2024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28D4C-775D-422B-8F51-731E3D4B46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4816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36EC-BDEB-44B8-B33C-BD44ED6180EC}" type="datetimeFigureOut">
              <a:rPr lang="ru-RU" smtClean="0"/>
              <a:pPr/>
              <a:t>09.10.2024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28D4C-775D-422B-8F51-731E3D4B46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972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36EC-BDEB-44B8-B33C-BD44ED6180EC}" type="datetimeFigureOut">
              <a:rPr lang="ru-RU" smtClean="0"/>
              <a:pPr/>
              <a:t>09.10.2024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28D4C-775D-422B-8F51-731E3D4B46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4106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36EC-BDEB-44B8-B33C-BD44ED6180EC}" type="datetimeFigureOut">
              <a:rPr lang="ru-RU" smtClean="0"/>
              <a:pPr/>
              <a:t>09.10.2024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28D4C-775D-422B-8F51-731E3D4B46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76589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36EC-BDEB-44B8-B33C-BD44ED6180EC}" type="datetimeFigureOut">
              <a:rPr lang="ru-RU" smtClean="0"/>
              <a:pPr/>
              <a:t>09.10.2024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28D4C-775D-422B-8F51-731E3D4B46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277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36EC-BDEB-44B8-B33C-BD44ED6180EC}" type="datetimeFigureOut">
              <a:rPr lang="ru-RU" smtClean="0"/>
              <a:pPr/>
              <a:t>09.10.2024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28D4C-775D-422B-8F51-731E3D4B46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2221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36EC-BDEB-44B8-B33C-BD44ED6180EC}" type="datetimeFigureOut">
              <a:rPr lang="ru-RU" smtClean="0"/>
              <a:pPr/>
              <a:t>09.10.2024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28D4C-775D-422B-8F51-731E3D4B46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35035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36EC-BDEB-44B8-B33C-BD44ED6180EC}" type="datetimeFigureOut">
              <a:rPr lang="ru-RU" smtClean="0"/>
              <a:pPr/>
              <a:t>09.10.2024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28D4C-775D-422B-8F51-731E3D4B46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9593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36EC-BDEB-44B8-B33C-BD44ED6180EC}" type="datetimeFigureOut">
              <a:rPr lang="ru-RU" smtClean="0"/>
              <a:pPr/>
              <a:t>09.10.2024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28D4C-775D-422B-8F51-731E3D4B46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8636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D236EC-BDEB-44B8-B33C-BD44ED6180EC}" type="datetimeFigureOut">
              <a:rPr lang="ru-RU" smtClean="0"/>
              <a:pPr/>
              <a:t>09.10.2024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FD28D4C-775D-422B-8F51-731E3D4B46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6849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6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232910"/>
          </a:xfrm>
        </p:spPr>
        <p:txBody>
          <a:bodyPr>
            <a:normAutofit fontScale="90000"/>
          </a:bodyPr>
          <a:lstStyle/>
          <a:p>
            <a:r>
              <a:rPr lang="ru-RU" sz="2000" b="1" dirty="0"/>
              <a:t>Муниципальное бюджетное общеобразовательное учреждение</a:t>
            </a:r>
            <a:br>
              <a:rPr lang="ru-RU" sz="2000" b="1" dirty="0"/>
            </a:br>
            <a:r>
              <a:rPr lang="ru-RU" sz="2000" b="1" dirty="0"/>
              <a:t>средняя общеобразовательная школа сельского поселения «Поселок </a:t>
            </a:r>
            <a:r>
              <a:rPr lang="ru-RU" sz="2000" b="1" dirty="0" err="1"/>
              <a:t>Тумнин</a:t>
            </a:r>
            <a:r>
              <a:rPr lang="ru-RU" sz="2000" b="1" dirty="0"/>
              <a:t>»</a:t>
            </a:r>
            <a:br>
              <a:rPr lang="ru-RU" sz="2000" b="1" dirty="0"/>
            </a:br>
            <a:r>
              <a:rPr lang="ru-RU" sz="2000" b="1" dirty="0" err="1"/>
              <a:t>Ванинского</a:t>
            </a:r>
            <a:r>
              <a:rPr lang="ru-RU" sz="2000" b="1" dirty="0"/>
              <a:t> муниципального района</a:t>
            </a:r>
            <a:br>
              <a:rPr lang="ru-RU" sz="2000" b="1" dirty="0"/>
            </a:br>
            <a:r>
              <a:rPr lang="ru-RU" sz="2000" b="1" dirty="0"/>
              <a:t>Хабаровского края</a:t>
            </a:r>
            <a:br>
              <a:rPr lang="ru-RU" sz="2000" b="1" dirty="0"/>
            </a:br>
            <a:endParaRPr lang="ru-RU" sz="2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826327"/>
            <a:ext cx="9144000" cy="2431473"/>
          </a:xfrm>
        </p:spPr>
        <p:txBody>
          <a:bodyPr/>
          <a:lstStyle/>
          <a:p>
            <a:pPr algn="l"/>
            <a:endParaRPr lang="ru-RU" dirty="0" smtClean="0"/>
          </a:p>
          <a:p>
            <a:r>
              <a:rPr lang="ru-RU" dirty="0" smtClean="0"/>
              <a:t>Тема проекта:</a:t>
            </a:r>
          </a:p>
          <a:p>
            <a:r>
              <a:rPr lang="ru-RU" b="1" dirty="0" smtClean="0"/>
              <a:t> </a:t>
            </a:r>
            <a:r>
              <a:rPr lang="ru-RU" b="1" dirty="0"/>
              <a:t>Почему Московским вузам РФ присвоены имена выдающихся людей?</a:t>
            </a:r>
          </a:p>
          <a:p>
            <a:pPr algn="l"/>
            <a:r>
              <a:rPr lang="ru-RU" dirty="0" smtClean="0"/>
              <a:t>                                 Автор: Васин Максим 10 класс</a:t>
            </a: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988614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256794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3543300"/>
            <a:ext cx="8596668" cy="249806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М. В. Ломоносов </a:t>
            </a:r>
            <a:r>
              <a:rPr lang="ru-RU" sz="3200" dirty="0"/>
              <a:t>много сил отдал, чтобы российская наука развивалась, рождала своих ученых, чтобы российские профессора преподавали в университете.</a:t>
            </a:r>
          </a:p>
          <a:p>
            <a:endParaRPr lang="ru-RU" sz="3200" dirty="0"/>
          </a:p>
        </p:txBody>
      </p:sp>
      <p:pic>
        <p:nvPicPr>
          <p:cNvPr id="4" name="Рисунок 3" descr="Портрет Михаила Ломоносова. Подробное описание экспоната ...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7334" y="605790"/>
            <a:ext cx="1781175" cy="2571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Памятник на территории МГТУ им. Н. Э. Баумана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85464" y="605790"/>
            <a:ext cx="1972735" cy="2571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Стенд «Портрет М. В. Ломоносова»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51835" y="643255"/>
            <a:ext cx="1893570" cy="25342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7878224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134" y="571500"/>
            <a:ext cx="8596668" cy="2559052"/>
          </a:xfrm>
        </p:spPr>
        <p:txBody>
          <a:bodyPr/>
          <a:lstStyle/>
          <a:p>
            <a:r>
              <a:rPr lang="ru-RU" dirty="0" smtClean="0"/>
              <a:t>Университет имени Н. И. Пирогова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3290572"/>
            <a:ext cx="8596668" cy="2750790"/>
          </a:xfrm>
        </p:spPr>
        <p:txBody>
          <a:bodyPr>
            <a:normAutofit lnSpcReduction="10000"/>
          </a:bodyPr>
          <a:lstStyle/>
          <a:p>
            <a:r>
              <a:rPr lang="ru-RU" sz="2400" dirty="0"/>
              <a:t>РНИМУ им. Н.И. Пирогова – ведущий научно-образовательный медицинский центр, обеспечивающий подготовку врачей (специальности – лечебное дело, педиатрия, стоматология), провизоров, клинических психологов, социальных работников, а также уникальных медицинских научных кадров (специальности – медицинская биохимия, медицинская кибернетика, медицинская биофизика).</a:t>
            </a:r>
          </a:p>
          <a:p>
            <a:endParaRPr lang="ru-RU" sz="2400" dirty="0"/>
          </a:p>
        </p:txBody>
      </p:sp>
      <p:sp>
        <p:nvSpPr>
          <p:cNvPr id="4" name="AutoShape 2" descr="Фото: РНИМУ им. Н. И. Пирогова, Медико-биологический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Фото: РНИМУ им. Н. И. Пирогова, Медико-биологический ..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43101" y="1111569"/>
            <a:ext cx="5234940" cy="2098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183518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1492" y="609600"/>
            <a:ext cx="8762510" cy="5311140"/>
          </a:xfrm>
        </p:spPr>
        <p:txBody>
          <a:bodyPr/>
          <a:lstStyle/>
          <a:p>
            <a:r>
              <a:rPr lang="ru-RU" dirty="0" smtClean="0"/>
              <a:t>Пирогов </a:t>
            </a:r>
            <a:r>
              <a:rPr lang="ru-RU" smtClean="0"/>
              <a:t>Николай Иванович</a:t>
            </a:r>
            <a:endParaRPr lang="ru-RU" dirty="0"/>
          </a:p>
        </p:txBody>
      </p:sp>
      <p:pic>
        <p:nvPicPr>
          <p:cNvPr id="2050" name="Picture 2" descr="Пирогов, Николай Иванович — Википедия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0760" y="2872740"/>
            <a:ext cx="2650424" cy="2727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Фото: РНИМУ им. Н. И. Пирогова, Медико-биологический ...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9379" y="2952750"/>
            <a:ext cx="4083368" cy="25679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0318150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РНИМУ имени Николая Ивановича Пирогова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Фото: Российский национальный исследовательский медицинский ...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63121" y="2160588"/>
            <a:ext cx="5825796" cy="388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502685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Заслуги Николая Ивановича Пирогова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2000" dirty="0" smtClean="0"/>
          </a:p>
          <a:p>
            <a:r>
              <a:rPr lang="ru-RU" sz="2400" dirty="0" smtClean="0"/>
              <a:t>1.Он первый в истории медицины применил гипсовую повязку.</a:t>
            </a:r>
          </a:p>
          <a:p>
            <a:pPr>
              <a:buNone/>
            </a:pPr>
            <a:endParaRPr lang="ru-RU" sz="2400" dirty="0"/>
          </a:p>
          <a:p>
            <a:r>
              <a:rPr lang="ru-RU" sz="2400" dirty="0" smtClean="0"/>
              <a:t>2.Внедрил общее обезболивание в военно-полевых условиях.</a:t>
            </a:r>
          </a:p>
          <a:p>
            <a:r>
              <a:rPr lang="ru-RU" sz="2400" dirty="0" smtClean="0"/>
              <a:t>3. В области педагогики выступал против сословной школы. Учителя должны будить мысль учеников.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9396776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Николай Эрнестович Бауман и МГТУ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. </a:t>
            </a:r>
            <a:endParaRPr lang="ru-RU" sz="2000" dirty="0"/>
          </a:p>
        </p:txBody>
      </p:sp>
      <p:pic>
        <p:nvPicPr>
          <p:cNvPr id="4" name="Рисунок 3" descr="Николай Эрнестович Бауман — Кафедра ИУ5 МГТУ им. Н.Э.Баумана ...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8386" y="1992314"/>
            <a:ext cx="2505075" cy="3333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Николай Эрнестович Бауман — Кафедра ИУ5 МГТУ им. Н.Э.Баумана ...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8385" y="1992314"/>
            <a:ext cx="2505075" cy="3333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Памятник на территории МГТУ им. Н. Э. Баумана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81624" y="1992314"/>
            <a:ext cx="2482215" cy="33337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324649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Почему серьезный университет, востребованный в современной обстановке </a:t>
            </a:r>
            <a:r>
              <a:rPr lang="en-US" dirty="0"/>
              <a:t>XXI</a:t>
            </a:r>
            <a:r>
              <a:rPr lang="ru-RU" dirty="0"/>
              <a:t> века, носит имя Николая Эрнестовича Баумана?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926080"/>
            <a:ext cx="8596668" cy="3115282"/>
          </a:xfrm>
        </p:spPr>
        <p:txBody>
          <a:bodyPr/>
          <a:lstStyle/>
          <a:p>
            <a:r>
              <a:rPr lang="ru-RU" dirty="0"/>
              <a:t>Московский государственный технический университет имени Николая Эрнестовича Баумана МГТУ, известен как МВТУ Московское высшее техническое училище имени Н Э. Баумана – так назывался университет сначала. Это российский национальный исследовательский университет, научный центр, особо ценный объект культурного наследия России. МВТУ было присвоено звание Баумана, убитого в 1905 году недалеко от главного здания в то время – Императорского московского технического училища ИМТУ. Известен как </a:t>
            </a:r>
            <a:r>
              <a:rPr lang="ru-RU" dirty="0" err="1"/>
              <a:t>Бауманка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060423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МГТУ имеет отношение к космическим наукам.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</a:t>
            </a:r>
            <a:r>
              <a:rPr lang="ru-RU" dirty="0"/>
              <a:t>тридцатые годы 20 века были свежи революционные события. Россия строила социализм. Большевики были в почете. Коллектив МВТУ выбрал имя Баумана, так как он сподвижник Ленина. </a:t>
            </a:r>
            <a:r>
              <a:rPr lang="ru-RU" dirty="0" smtClean="0"/>
              <a:t>Бауман остался стойким большевиком.</a:t>
            </a:r>
          </a:p>
          <a:p>
            <a:r>
              <a:rPr lang="ru-RU" dirty="0" smtClean="0"/>
              <a:t>Николай Эрнестович Бауман погиб за народное дело, его деятельность была высоко оценена коллективом университета.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619550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Литературный институт имени Максима Горького</a:t>
            </a:r>
          </a:p>
        </p:txBody>
      </p:sp>
      <p:pic>
        <p:nvPicPr>
          <p:cNvPr id="4" name="Объект 3" descr="Портрет А.М.Горького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59002" y="2101160"/>
            <a:ext cx="2747937" cy="31988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Литературный институт имени А. М. Горького, ВУЗ, Тверской ...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50035" y="2400300"/>
            <a:ext cx="5170806" cy="2600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146749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Заслуги М. Горького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sz="2800" dirty="0"/>
              <a:t>Писатель новой эпохи социалистического реализма. Деятель культуры. Организатор издательства «Всемирная литература», серии «ЖЗЛ». </a:t>
            </a:r>
            <a:endParaRPr lang="ru-RU" sz="2800" dirty="0" smtClean="0"/>
          </a:p>
          <a:p>
            <a:r>
              <a:rPr lang="ru-RU" sz="2800" dirty="0" smtClean="0"/>
              <a:t>Его произведения – призыв к переустройству России, её обновления, воспитания нового человека.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642613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Чем мотивирован выбор темы моего проекта?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Моя проектная работа носит поисковый характер. Мне необходимо найти ответ на вопрос: «Почему ведущим вузам РФ присвоены имена выдающихся людей РФ?» Этот вопрос заинтересовал меня не случайно. Я учусь в 10 классе – скоро выбирать профессию. Профессия, которая мне нравится, - это учитель. </a:t>
            </a:r>
            <a:r>
              <a:rPr lang="ru-RU" sz="2800" dirty="0" smtClean="0"/>
              <a:t>Учитель должен многое знать.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8936337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626686" cy="17907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Опрос показывает, что не все мои сверстники знакомы с именами выдающихся людей России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675368187"/>
              </p:ext>
            </p:extLst>
          </p:nvPr>
        </p:nvGraphicFramePr>
        <p:xfrm>
          <a:off x="1005840" y="2766059"/>
          <a:ext cx="6949440" cy="33375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33640"/>
                <a:gridCol w="2815800"/>
              </a:tblGrid>
              <a:tr h="35198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dirty="0">
                          <a:effectLst/>
                        </a:rPr>
                        <a:t>Вопросы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Ответы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14079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Знаете ли вы имя М. В. Ломоносова? Какие достижения Ломоносова вам известны?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dirty="0">
                          <a:effectLst/>
                        </a:rPr>
                        <a:t>+ из 10 - 10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4639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Что изучают в университете имени Н. И. Пирогова?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+ 4 из 10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5198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Кто такой Н. Э. Бауман?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- 0 из 10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4639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Чье имя носит литературный институт РФ?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dirty="0">
                          <a:effectLst/>
                        </a:rPr>
                        <a:t>+ 3 из 10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2914280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Продукт моего проекта – информационный бюллетень с портретами выдающихся людей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560320"/>
            <a:ext cx="8596668" cy="3481042"/>
          </a:xfrm>
        </p:spPr>
        <p:txBody>
          <a:bodyPr>
            <a:normAutofit lnSpcReduction="10000"/>
          </a:bodyPr>
          <a:lstStyle/>
          <a:p>
            <a:pPr fontAlgn="base"/>
            <a:r>
              <a:rPr lang="ru-RU" sz="2800" dirty="0" smtClean="0"/>
              <a:t>ТЕКСТ бюллетеня</a:t>
            </a:r>
          </a:p>
          <a:p>
            <a:pPr algn="ctr" fontAlgn="base"/>
            <a:r>
              <a:rPr lang="ru-RU" sz="2800" dirty="0" smtClean="0"/>
              <a:t>Дорогие друзья-одиннадцатиклассники-выпускники!</a:t>
            </a:r>
            <a:endParaRPr lang="ru-RU" sz="2800" dirty="0"/>
          </a:p>
          <a:p>
            <a:pPr fontAlgn="base"/>
            <a:r>
              <a:rPr lang="ru-RU" sz="2800" dirty="0"/>
              <a:t>Поступайте в лучшие вузы Москвы: МГУ, РНИМУ, МГТУ, Литературный институт имени Максима Горького. В них вы можете получить уникальные специальности по точным, естественным, гуманитарным наукам!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9429177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Финансирование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Финансирование проекта. Для того, чтобы выпустить бюллетень, мне потребуется знать, сколько школ в районе. Каждый бюллетень будет стоить 20 рулей, если печатать его в ИП. В районе 12 школ. Мне потребуется 240 рублей. Летом я работал, и могу использовать эту сумму на печать моего продукта. Рассылка - по электронной почте.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41407727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Московские вузы </a:t>
            </a:r>
            <a:r>
              <a:rPr lang="ru-RU" sz="2400" dirty="0"/>
              <a:t>носят имена заслуженных людей</a:t>
            </a:r>
            <a:r>
              <a:rPr lang="ru-RU" sz="2400" dirty="0" smtClean="0"/>
              <a:t>, значит, </a:t>
            </a:r>
            <a:r>
              <a:rPr lang="ru-RU" sz="2400" dirty="0"/>
              <a:t>можно сделать вывод, что преподаватели и студенты обязаны быть высоконравственными людьми, отвечать за те знания, которые получают, открывают, совершенствуют, чтобы верно служить Родине, быть преданным ей, передавая опыт из поколения в поколение. Имена Ломоносова, Пирогова, Баумана, Горького являются гордостью нашей страны, и мы обязаны чтить их память.</a:t>
            </a:r>
            <a:endParaRPr lang="ru-RU" sz="2400" b="1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6683788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Литература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Шаблыгин</a:t>
            </a:r>
            <a:r>
              <a:rPr lang="ru-RU" dirty="0"/>
              <a:t> И. П. Михаил Ломоносов. Очерк жизни и творчества. М., 1969.</a:t>
            </a:r>
            <a:endParaRPr lang="ru-RU" b="1" dirty="0"/>
          </a:p>
          <a:p>
            <a:r>
              <a:rPr lang="ru-RU" dirty="0"/>
              <a:t>Андреев-Кривич С. А.  </a:t>
            </a:r>
            <a:r>
              <a:rPr lang="ru-RU" dirty="0" smtClean="0"/>
              <a:t>Может</a:t>
            </a:r>
            <a:r>
              <a:rPr lang="en-US" dirty="0" smtClean="0"/>
              <a:t>,</a:t>
            </a:r>
            <a:r>
              <a:rPr lang="ru-RU" dirty="0" smtClean="0"/>
              <a:t> </a:t>
            </a:r>
            <a:r>
              <a:rPr lang="ru-RU" dirty="0"/>
              <a:t>собственных Платонов. М.,1974.</a:t>
            </a:r>
            <a:endParaRPr lang="ru-RU" b="1" dirty="0"/>
          </a:p>
          <a:p>
            <a:r>
              <a:rPr lang="ru-RU" dirty="0"/>
              <a:t>Пирогов Николай Иванович: {арх. 21 октября 2022}/ </a:t>
            </a:r>
            <a:r>
              <a:rPr lang="ru-RU" dirty="0" err="1"/>
              <a:t>ЗаблудскийП</a:t>
            </a:r>
            <a:r>
              <a:rPr lang="ru-RU" dirty="0"/>
              <a:t>. Е.., Мирский М. Б., </a:t>
            </a:r>
            <a:r>
              <a:rPr lang="ru-RU" dirty="0" err="1"/>
              <a:t>Поддубный</a:t>
            </a:r>
            <a:r>
              <a:rPr lang="ru-RU" dirty="0"/>
              <a:t> М. В.// Большая российская энциклопедия: {в 35 т.}/ гл. ред. Ю. С. Осипов. – М.: Большая российская энциклопедия, 2004 – 2017 г.</a:t>
            </a:r>
            <a:endParaRPr lang="ru-RU" b="1" dirty="0"/>
          </a:p>
          <a:p>
            <a:r>
              <a:rPr lang="ru-RU" dirty="0"/>
              <a:t>Пирогов Николай Иванович // Военная энциклопедия {в 18 т.}/ под редакцией В. Ф. Новицкого и др. –СПб… {М.} : тип т-</a:t>
            </a:r>
            <a:r>
              <a:rPr lang="ru-RU" dirty="0" err="1"/>
              <a:t>ва</a:t>
            </a:r>
            <a:r>
              <a:rPr lang="ru-RU" dirty="0"/>
              <a:t> И. Д. Сытина, 1911-1915.</a:t>
            </a:r>
            <a:endParaRPr lang="ru-RU" b="1" dirty="0"/>
          </a:p>
          <a:p>
            <a:r>
              <a:rPr lang="ru-RU" dirty="0"/>
              <a:t>Мстиславский С. Д. Грач – птица весенняя. 1937 </a:t>
            </a:r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415140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            Информационный бюллетень</a:t>
            </a:r>
            <a:endParaRPr lang="ru-RU" sz="2800" dirty="0"/>
          </a:p>
        </p:txBody>
      </p:sp>
      <p:pic>
        <p:nvPicPr>
          <p:cNvPr id="4" name="Содержимое 3" descr="Портрет Михаила Ломоносова. Подробное описание экспоната ...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092850" y="1984159"/>
            <a:ext cx="1290132" cy="18812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Императрица Елизавета Петровна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691655" y="1985781"/>
            <a:ext cx="1350000" cy="186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Пирогов, Николай Иванович — Википедия"/>
          <p:cNvPicPr/>
          <p:nvPr/>
        </p:nvPicPr>
        <p:blipFill>
          <a:blip r:embed="rId4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604656" y="1953492"/>
            <a:ext cx="1399309" cy="192578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Николай Эрнестович Бауман — Кафедра ИУ5 МГТУ им. Н.Э.Баумана ..."/>
          <p:cNvPicPr/>
          <p:nvPr/>
        </p:nvPicPr>
        <p:blipFill>
          <a:blip r:embed="rId5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235824" y="1981200"/>
            <a:ext cx="1458394" cy="1939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Портрет А.М.Горького"/>
          <p:cNvPicPr/>
          <p:nvPr/>
        </p:nvPicPr>
        <p:blipFill>
          <a:blip r:embed="rId6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874327" y="2022764"/>
            <a:ext cx="1536297" cy="191192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1662545" y="4059382"/>
            <a:ext cx="6096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000" dirty="0" smtClean="0"/>
              <a:t>Дорогие </a:t>
            </a:r>
            <a:r>
              <a:rPr lang="ru-RU" sz="2000" dirty="0" err="1" smtClean="0"/>
              <a:t>друзья-одиннадцатиклассники-выпускники</a:t>
            </a:r>
            <a:r>
              <a:rPr lang="ru-RU" sz="2000" dirty="0" smtClean="0"/>
              <a:t>!</a:t>
            </a:r>
          </a:p>
          <a:p>
            <a:pPr fontAlgn="base"/>
            <a:r>
              <a:rPr lang="ru-RU" sz="2000" dirty="0" smtClean="0"/>
              <a:t>Поступайте в лучшие вузы Москвы: МГУ, РНИМУ, МГТУ, Литературный институт имени Максима Горького. В них вы можете получить уникальные специальности по точным, естественным, гуманитарным наукам!</a:t>
            </a:r>
            <a:endParaRPr lang="ru-RU" sz="20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</a:t>
            </a:r>
            <a:r>
              <a:rPr lang="ru-RU" smtClean="0"/>
              <a:t>за внимание    2024 год</a:t>
            </a:r>
            <a:endParaRPr lang="ru-RU"/>
          </a:p>
        </p:txBody>
      </p:sp>
      <p:pic>
        <p:nvPicPr>
          <p:cNvPr id="4" name="Содержимое 3" descr="PA08259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44718" y="2160588"/>
            <a:ext cx="5818926" cy="3881437"/>
          </a:xfrm>
        </p:spPr>
      </p:pic>
    </p:spTree>
    <p:extLst>
      <p:ext uri="{BB962C8B-B14F-4D97-AF65-F5344CB8AC3E}">
        <p14:creationId xmlns:p14="http://schemas.microsoft.com/office/powerpoint/2010/main" xmlns="" val="4085608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Актуальность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Актуальность проекта заключается в том, что что многие вузы носят имена выдающихся людей. Абитуриенты должны знать их, нести ответственность за имя ученого, общественного деятеля.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40862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Цель проекта: изучить биографии выдающихся людей нашей страны, ответить на вопрос темы: «Почему ведущим высшим учебным заведениям присвоены имена знаменитостей РФ?».</a:t>
            </a:r>
            <a:r>
              <a:rPr lang="ru-RU" b="1" dirty="0">
                <a:solidFill>
                  <a:schemeClr val="tx1"/>
                </a:solidFill>
              </a:rPr>
              <a:t/>
            </a:r>
            <a:br>
              <a:rPr lang="ru-RU" b="1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3223260"/>
            <a:ext cx="8596668" cy="2818102"/>
          </a:xfrm>
        </p:spPr>
        <p:txBody>
          <a:bodyPr/>
          <a:lstStyle/>
          <a:p>
            <a:pPr lvl="0"/>
            <a:r>
              <a:rPr lang="ru-RU" sz="2000" dirty="0" smtClean="0"/>
              <a:t>Задачи</a:t>
            </a:r>
            <a:r>
              <a:rPr lang="en-US" sz="2000" dirty="0" smtClean="0"/>
              <a:t>:</a:t>
            </a:r>
            <a:endParaRPr lang="ru-RU" sz="2000" dirty="0" smtClean="0"/>
          </a:p>
          <a:p>
            <a:pPr lvl="0"/>
            <a:r>
              <a:rPr lang="ru-RU" sz="2000" dirty="0" smtClean="0"/>
              <a:t>Познакомиться </a:t>
            </a:r>
            <a:r>
              <a:rPr lang="ru-RU" sz="2000" dirty="0"/>
              <a:t>с литературой по данной теме.</a:t>
            </a:r>
            <a:endParaRPr lang="ru-RU" sz="2000" b="1" dirty="0"/>
          </a:p>
          <a:p>
            <a:pPr lvl="0"/>
            <a:r>
              <a:rPr lang="ru-RU" sz="2000" dirty="0"/>
              <a:t>Узнать больше сведений из биографии этих людей.</a:t>
            </a:r>
            <a:endParaRPr lang="ru-RU" sz="2000" b="1" dirty="0"/>
          </a:p>
          <a:p>
            <a:pPr lvl="0"/>
            <a:r>
              <a:rPr lang="ru-RU" sz="2000" dirty="0"/>
              <a:t>Выявить причины присвоения имен высшим учебным заведениям.</a:t>
            </a:r>
            <a:endParaRPr lang="ru-RU" sz="2000" b="1" dirty="0"/>
          </a:p>
          <a:p>
            <a:pPr lvl="0"/>
            <a:r>
              <a:rPr lang="ru-RU" sz="2000" dirty="0"/>
              <a:t>Проникнуть в смысл такого подхода информации об учебных заведениях, где студенты получают высшее образование.</a:t>
            </a:r>
            <a:endParaRPr lang="ru-RU" sz="20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81187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>
                <a:solidFill>
                  <a:schemeClr val="tx1"/>
                </a:solidFill>
              </a:rPr>
              <a:t>Объект исследования: биографии ученых и практиков.</a:t>
            </a:r>
            <a:r>
              <a:rPr lang="ru-RU" sz="2400" b="1" dirty="0">
                <a:solidFill>
                  <a:schemeClr val="tx1"/>
                </a:solidFill>
              </a:rPr>
              <a:t/>
            </a:r>
            <a:br>
              <a:rPr lang="ru-RU" sz="2400" b="1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Предмет исследования: вузы России, которым присвоены имена выдающихся людей.</a:t>
            </a:r>
            <a:r>
              <a:rPr lang="ru-RU" sz="2400" b="1" dirty="0">
                <a:solidFill>
                  <a:schemeClr val="tx1"/>
                </a:solidFill>
              </a:rPr>
              <a:t/>
            </a:r>
            <a:br>
              <a:rPr lang="ru-RU" sz="2400" b="1" dirty="0">
                <a:solidFill>
                  <a:schemeClr val="tx1"/>
                </a:solidFill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Гипотеза состоит в том, что если осуществить поставленные цели и задачи, то можно доказать, что вузам присвоены неслучайные имена, которые ориентируют студентов и преподавателей быть высоконравственными, соответствовать требованиям учебных заведений, идти вперед в научных открытиях и гордиться историческими корнями учебного заведения. </a:t>
            </a:r>
            <a:endParaRPr lang="ru-RU" sz="2800" b="1" dirty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810563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</a:rPr>
              <a:t>Новизна проекта в том, чтобы собрать информацию о ведущих учебных заведениях с целью познакомить сверстников с вузами, в которых они могут получить выбранную профессию.</a:t>
            </a:r>
            <a:r>
              <a:rPr lang="ru-RU" sz="2000" b="1" dirty="0">
                <a:solidFill>
                  <a:schemeClr val="tx1"/>
                </a:solidFill>
              </a:rPr>
              <a:t/>
            </a:r>
            <a:br>
              <a:rPr lang="ru-RU" sz="2000" b="1" dirty="0">
                <a:solidFill>
                  <a:schemeClr val="tx1"/>
                </a:solidFill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Методы исследования проблемы:</a:t>
            </a:r>
            <a:endParaRPr lang="ru-RU" sz="2000" b="1" dirty="0"/>
          </a:p>
          <a:p>
            <a:pPr lvl="0"/>
            <a:r>
              <a:rPr lang="ru-RU" sz="2000" dirty="0"/>
              <a:t>Метод чтения.</a:t>
            </a:r>
            <a:endParaRPr lang="ru-RU" sz="2000" b="1" dirty="0"/>
          </a:p>
          <a:p>
            <a:pPr lvl="0"/>
            <a:r>
              <a:rPr lang="ru-RU" sz="2000" dirty="0"/>
              <a:t>Метод анализа полученной информации.</a:t>
            </a:r>
            <a:endParaRPr lang="ru-RU" sz="2000" b="1" dirty="0"/>
          </a:p>
          <a:p>
            <a:pPr lvl="0"/>
            <a:r>
              <a:rPr lang="ru-RU" sz="2000" dirty="0"/>
              <a:t>Метод наглядности: фотографии учебных заведений.</a:t>
            </a:r>
            <a:endParaRPr lang="ru-RU" sz="2000" b="1" dirty="0"/>
          </a:p>
          <a:p>
            <a:pPr lvl="0"/>
            <a:r>
              <a:rPr lang="ru-RU" sz="2000" dirty="0"/>
              <a:t>Метод пропаганды познавательного материала.</a:t>
            </a:r>
            <a:endParaRPr lang="ru-RU" sz="2000" b="1" dirty="0"/>
          </a:p>
          <a:p>
            <a:pPr lvl="0"/>
            <a:r>
              <a:rPr lang="ru-RU" sz="2000"/>
              <a:t>Метод опроса.</a:t>
            </a:r>
            <a:endParaRPr lang="ru-RU" sz="2000" b="1"/>
          </a:p>
          <a:p>
            <a:endParaRPr lang="ru-RU" sz="2000"/>
          </a:p>
        </p:txBody>
      </p:sp>
    </p:spTree>
    <p:extLst>
      <p:ext uri="{BB962C8B-B14F-4D97-AF65-F5344CB8AC3E}">
        <p14:creationId xmlns:p14="http://schemas.microsoft.com/office/powerpoint/2010/main" xmlns="" val="89749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МГУ носит имя Михаила Васильевича Ломоносова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30" name="Picture 6" descr="Более 1 100 работ на тему «московский университет»: стоковые ...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68780" y="2400300"/>
            <a:ext cx="7315200" cy="3589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173848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Когда МГУ было присвоено имя Ломоносова?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Императорский Московский университет был основан в 1755 году и назывался императорским до 1917 года. Имя М. В. Ломоносова присвоено вузу в 1940 году. Университет включает в себя </a:t>
            </a:r>
            <a:r>
              <a:rPr lang="ru-RU" sz="2800" dirty="0" smtClean="0"/>
              <a:t>15 научно-исследовательских </a:t>
            </a:r>
            <a:r>
              <a:rPr lang="ru-RU" sz="2800" dirty="0"/>
              <a:t>институтов, 43 факультета и 7 филиалов, в том числе зарубежных. С 1992 года ректором университета является Виктор Антонович Садовничий, математик, деятель высшего образования.</a:t>
            </a:r>
            <a:r>
              <a:rPr lang="ru-RU" sz="2800" b="1" dirty="0"/>
              <a:t> </a:t>
            </a:r>
            <a:endParaRPr lang="ru-RU" sz="2800" dirty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220498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МГУ присвоено имя Ломоносова за большие заслуги в области науки учёного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Разработал принципы физической химии.</a:t>
            </a:r>
          </a:p>
          <a:p>
            <a:pPr lvl="0"/>
            <a:r>
              <a:rPr lang="ru-RU" dirty="0"/>
              <a:t>Объяснил природу полярных сияний.</a:t>
            </a:r>
          </a:p>
          <a:p>
            <a:pPr lvl="0"/>
            <a:r>
              <a:rPr lang="ru-RU" dirty="0"/>
              <a:t>Получил твёрдую ртуть.</a:t>
            </a:r>
          </a:p>
          <a:p>
            <a:pPr lvl="0"/>
            <a:r>
              <a:rPr lang="ru-RU" dirty="0"/>
              <a:t>Произвел открытие атмосферы у Венеры.</a:t>
            </a:r>
          </a:p>
          <a:p>
            <a:pPr lvl="0"/>
            <a:r>
              <a:rPr lang="ru-RU" dirty="0"/>
              <a:t>Создал науку о стекле и принципы мозаики.</a:t>
            </a:r>
          </a:p>
          <a:p>
            <a:pPr lvl="0"/>
            <a:r>
              <a:rPr lang="ru-RU" dirty="0"/>
              <a:t>Разработал атомно-корпускулярную теорию строения вещества и материи.</a:t>
            </a:r>
          </a:p>
          <a:p>
            <a:pPr lvl="0"/>
            <a:r>
              <a:rPr lang="ru-RU" dirty="0" smtClean="0"/>
              <a:t>Разработал принципы </a:t>
            </a:r>
            <a:r>
              <a:rPr lang="ru-RU" dirty="0"/>
              <a:t>экономической географии.</a:t>
            </a:r>
          </a:p>
          <a:p>
            <a:pPr lvl="0"/>
            <a:r>
              <a:rPr lang="ru-RU" dirty="0"/>
              <a:t>Этот человек впервые в России создал лаборатории физики и химии, внес заметный вклад в развитие металлургии, геологии и географии.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38984262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224</TotalTime>
  <Words>1164</Words>
  <Application>Microsoft Office PowerPoint</Application>
  <PresentationFormat>Произвольный</PresentationFormat>
  <Paragraphs>87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Грань</vt:lpstr>
      <vt:lpstr>Муниципальное бюджетное общеобразовательное учреждение средняя общеобразовательная школа сельского поселения «Поселок Тумнин» Ванинского муниципального района Хабаровского края </vt:lpstr>
      <vt:lpstr>Чем мотивирован выбор темы моего проекта?</vt:lpstr>
      <vt:lpstr>         Актуальность проекта</vt:lpstr>
      <vt:lpstr>Цель проекта: изучить биографии выдающихся людей нашей страны, ответить на вопрос темы: «Почему ведущим высшим учебным заведениям присвоены имена знаменитостей РФ?». </vt:lpstr>
      <vt:lpstr>Объект исследования: биографии ученых и практиков. Предмет исследования: вузы России, которым присвоены имена выдающихся людей. </vt:lpstr>
      <vt:lpstr>Новизна проекта в том, чтобы собрать информацию о ведущих учебных заведениях с целью познакомить сверстников с вузами, в которых они могут получить выбранную профессию. </vt:lpstr>
      <vt:lpstr>МГУ носит имя Михаила Васильевича Ломоносова</vt:lpstr>
      <vt:lpstr>Когда МГУ было присвоено имя Ломоносова?</vt:lpstr>
      <vt:lpstr>МГУ присвоено имя Ломоносова за большие заслуги в области науки учёного</vt:lpstr>
      <vt:lpstr>Слайд 10</vt:lpstr>
      <vt:lpstr>Университет имени Н. И. Пирогова</vt:lpstr>
      <vt:lpstr>Пирогов Николай Иванович</vt:lpstr>
      <vt:lpstr>РНИМУ имени Николая Ивановича Пирогова</vt:lpstr>
      <vt:lpstr>Заслуги Николая Ивановича Пирогова</vt:lpstr>
      <vt:lpstr>Николай Эрнестович Бауман и МГТУ</vt:lpstr>
      <vt:lpstr>Почему серьезный университет, востребованный в современной обстановке XXI века, носит имя Николая Эрнестовича Баумана?  </vt:lpstr>
      <vt:lpstr>МГТУ имеет отношение к космическим наукам.</vt:lpstr>
      <vt:lpstr>Литературный институт имени Максима Горького</vt:lpstr>
      <vt:lpstr>Заслуги М. Горького</vt:lpstr>
      <vt:lpstr>Опрос показывает, что не все мои сверстники знакомы с именами выдающихся людей России</vt:lpstr>
      <vt:lpstr>Продукт моего проекта – информационный бюллетень с портретами выдающихся людей</vt:lpstr>
      <vt:lpstr>       Финансирование проекта</vt:lpstr>
      <vt:lpstr>              Заключение</vt:lpstr>
      <vt:lpstr>Литература</vt:lpstr>
      <vt:lpstr>            Информационный бюллетень</vt:lpstr>
      <vt:lpstr>Спасибо за внимание    2024 год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NINA</dc:creator>
  <cp:lastModifiedBy>Учительская</cp:lastModifiedBy>
  <cp:revision>33</cp:revision>
  <dcterms:created xsi:type="dcterms:W3CDTF">2024-09-18T04:30:33Z</dcterms:created>
  <dcterms:modified xsi:type="dcterms:W3CDTF">2024-10-08T22:33:39Z</dcterms:modified>
</cp:coreProperties>
</file>