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83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00" r:id="rId15"/>
    <p:sldId id="301" r:id="rId16"/>
    <p:sldId id="302" r:id="rId17"/>
    <p:sldId id="303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76F18-ACC2-4799-8298-D7EEE4801084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BA838-9555-4D86-9B3F-D4CD39FF0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9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2126920"/>
            <a:ext cx="6012668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«ПРОЕКТНАЯ ДЕЯТЕЛЬНОСТЬ УЧАЩИХСЯ КАК ОДНО ИЗ СРЕДСТВ РЕАЛИЗАЦИИ ТРЕБОВАНИЙ ФГОС»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367644" y="74528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/>
              <a:t>Муниципальное бюджетное общеобразовательное учреждение средняя общеобразовательная школа сельского поселения «Поселок  </a:t>
            </a:r>
            <a:r>
              <a:rPr lang="ru-RU" b="1" i="1" dirty="0" err="1"/>
              <a:t>Тумнин</a:t>
            </a:r>
            <a:r>
              <a:rPr lang="ru-RU" b="1" i="1" dirty="0"/>
              <a:t>» </a:t>
            </a:r>
            <a:r>
              <a:rPr lang="ru-RU" b="1" i="1" dirty="0" err="1"/>
              <a:t>Ванинского</a:t>
            </a:r>
            <a:r>
              <a:rPr lang="ru-RU" b="1" i="1" dirty="0"/>
              <a:t> муниципального района Хабаровского края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559934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Учитель: </a:t>
            </a:r>
            <a:r>
              <a:rPr lang="ru-RU" dirty="0" err="1" smtClean="0"/>
              <a:t>Тирюханова</a:t>
            </a:r>
            <a:r>
              <a:rPr lang="ru-RU" dirty="0" smtClean="0"/>
              <a:t>  И.В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490051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2023-2024 </a:t>
            </a:r>
            <a:r>
              <a:rPr lang="ru-RU" dirty="0" err="1" smtClean="0"/>
              <a:t>уч</a:t>
            </a:r>
            <a:r>
              <a:rPr lang="ru-RU" dirty="0" smtClean="0"/>
              <a:t> .год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8594" t="23437" r="15625" b="13750"/>
          <a:stretch>
            <a:fillRect/>
          </a:stretch>
        </p:blipFill>
        <p:spPr bwMode="auto">
          <a:xfrm flipH="1">
            <a:off x="-1" y="0"/>
            <a:ext cx="450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00042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ОБЩЕУЧЕБНЫЕ УМЕНИЯ И НАВЫКИ ФОРМИРУЕМЫЕ В ПРОЕКТНОЙ ДЕЯТЕЛЬНОСТИ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000240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/>
              <a:t>5. Рефлексивные умения:</a:t>
            </a:r>
            <a:endParaRPr lang="ru-RU" sz="2800" dirty="0" smtClean="0"/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осмысливать задачу, для решения которой недостаточно знаний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отвечать на вопрос: чему нужно научиться для решения поставленной задачи?</a:t>
            </a:r>
            <a:endParaRPr lang="ru-RU" sz="28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8594" t="23437" r="15625" b="13750"/>
          <a:stretch>
            <a:fillRect/>
          </a:stretch>
        </p:blipFill>
        <p:spPr bwMode="auto">
          <a:xfrm flipH="1">
            <a:off x="-1" y="0"/>
            <a:ext cx="450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00042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ОБЩЕУЧЕБНЫЕ УМЕНИЯ И НАВЫКИ ФОРМИРУЕМЫЕ В ПРОЕКТНОЙ ДЕЯТЕЛЬНОСТИ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928802"/>
            <a:ext cx="81439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u="sng" dirty="0" smtClean="0"/>
              <a:t>6. Поисковые (исследовательские) умения:</a:t>
            </a:r>
            <a:endParaRPr lang="ru-RU" sz="2400" dirty="0" smtClean="0"/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Умение самостоятельно изобретать способ действия, привлекая знания из различных областей; 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Умение самостоятельно находить недостающую информацию в информационном поле; 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Умение запрашивать необходимую информацию у эксперта (учителя, консультанта, специалиста); 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Умение находить несколько вариантов </a:t>
            </a:r>
            <a:r>
              <a:rPr lang="ru-RU" sz="2400" smtClean="0"/>
              <a:t>решения проблемы</a:t>
            </a:r>
            <a:r>
              <a:rPr lang="ru-RU" sz="2400" dirty="0" smtClean="0"/>
              <a:t>; 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Умение выдвигать гипотезы; 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Умение устанавливать </a:t>
            </a:r>
            <a:r>
              <a:rPr lang="ru-RU" sz="2400" dirty="0" err="1" smtClean="0"/>
              <a:t>причинно­следственные</a:t>
            </a:r>
            <a:r>
              <a:rPr lang="ru-RU" sz="2400" dirty="0" smtClean="0"/>
              <a:t> связи.</a:t>
            </a:r>
            <a:endParaRPr lang="ru-RU" sz="2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8594" t="23437" r="15625" b="13750"/>
          <a:stretch>
            <a:fillRect/>
          </a:stretch>
        </p:blipFill>
        <p:spPr bwMode="auto">
          <a:xfrm flipH="1">
            <a:off x="-1" y="0"/>
            <a:ext cx="450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666351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ЧТО ТАКОЕ «МЕТОД ПРОЕКТОВ»?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Педагогическая технология;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Метод обучения, основанный на постановке социально значимой цели, её детальной разработке и практическом достижении;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МЕТОД ПРОЕКТОВ ОРИЕНТИРОВАН НА: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Самостоятельную деятельность учащихся (индивидуальную, парную, групповую);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Совокупность разнообразных методов и средств обучения;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Интеграцию знаний и умений из различных областей;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400" dirty="0" smtClean="0"/>
              <a:t>Конкретно-практический результат, готовый к использованию.</a:t>
            </a:r>
            <a:endParaRPr lang="ru-RU" sz="2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8594" t="23437" r="15625" b="13750"/>
          <a:stretch>
            <a:fillRect/>
          </a:stretch>
        </p:blipFill>
        <p:spPr bwMode="auto">
          <a:xfrm flipH="1">
            <a:off x="-1" y="0"/>
            <a:ext cx="450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642910" y="571480"/>
            <a:ext cx="7929618" cy="5715040"/>
            <a:chOff x="642910" y="571480"/>
            <a:chExt cx="7929618" cy="571504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14348" y="1571612"/>
              <a:ext cx="2286016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ДЕЛОВАЯ </a:t>
              </a:r>
            </a:p>
            <a:p>
              <a:pPr algn="ctr"/>
              <a:r>
                <a:rPr lang="ru-RU" b="1" dirty="0" smtClean="0"/>
                <a:t>ИГРА</a:t>
              </a:r>
              <a:endParaRPr lang="ru-RU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071802" y="5643578"/>
              <a:ext cx="3000396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ДЕМОНСТРАЦИЯ ПРОДУКТА</a:t>
              </a:r>
              <a:endParaRPr lang="ru-RU" b="1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143240" y="571480"/>
              <a:ext cx="3000396" cy="15716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ИНСЦЕНИРОВКА-ДИАЛОГ ЛИТЕРАТУРНЫХ ИЛИ ИСТОРИЧЕСКИХ ПЕРСО­НАЖЕЙ</a:t>
              </a:r>
              <a:endParaRPr lang="ru-RU" b="1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42910" y="3071810"/>
              <a:ext cx="2357454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ИГРА С ЗАЛОМ</a:t>
              </a:r>
              <a:endParaRPr lang="ru-RU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215074" y="1500174"/>
              <a:ext cx="2357454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НАУЧНАЯ КОНФЕРЕНЦИЯ</a:t>
              </a:r>
              <a:endParaRPr lang="ru-RU" b="1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42910" y="5429264"/>
              <a:ext cx="2286016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ПРЕСС-КОНФЕРЕНЦИЯ</a:t>
              </a:r>
              <a:endParaRPr lang="ru-RU" b="1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215074" y="3071810"/>
              <a:ext cx="2357454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ПУТЕШЕСТВИЕ</a:t>
              </a:r>
              <a:endParaRPr lang="ru-RU" b="1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215074" y="3857628"/>
              <a:ext cx="2357454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ЭКСКУРСИЯ</a:t>
              </a:r>
              <a:endParaRPr lang="ru-RU" b="1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215074" y="2285992"/>
              <a:ext cx="2357454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РЕКЛАМА</a:t>
              </a:r>
              <a:endParaRPr lang="ru-RU" b="1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42910" y="2285992"/>
              <a:ext cx="2357486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СПЕКТАКЛЬ</a:t>
              </a:r>
              <a:endParaRPr lang="ru-RU" b="1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215074" y="5429264"/>
              <a:ext cx="2357454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СОРЕВНОВАНИЕ</a:t>
              </a:r>
              <a:endParaRPr lang="ru-RU" b="1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215074" y="4643446"/>
              <a:ext cx="2357454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ТЕЛЕПЕРЕДАЧА</a:t>
              </a:r>
              <a:endParaRPr lang="ru-RU" b="1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642910" y="3857628"/>
              <a:ext cx="2357454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ДОКЛАД</a:t>
              </a:r>
              <a:endParaRPr lang="ru-RU" b="1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42910" y="4643446"/>
              <a:ext cx="2286016" cy="64294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РОЛЕВАЯ ИГРА</a:t>
              </a:r>
              <a:endParaRPr lang="ru-RU" b="1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rot="5400000" flipH="1" flipV="1">
              <a:off x="4607719" y="2107395"/>
              <a:ext cx="1643076" cy="15716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endCxn id="10" idx="2"/>
            </p:cNvCxnSpPr>
            <p:nvPr/>
          </p:nvCxnSpPr>
          <p:spPr>
            <a:xfrm rot="5400000" flipH="1" flipV="1">
              <a:off x="3857620" y="2928934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endCxn id="16" idx="1"/>
            </p:cNvCxnSpPr>
            <p:nvPr/>
          </p:nvCxnSpPr>
          <p:spPr>
            <a:xfrm flipV="1">
              <a:off x="4643438" y="2607463"/>
              <a:ext cx="1571636" cy="11072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endCxn id="14" idx="1"/>
            </p:cNvCxnSpPr>
            <p:nvPr/>
          </p:nvCxnSpPr>
          <p:spPr>
            <a:xfrm flipV="1">
              <a:off x="4643438" y="3393281"/>
              <a:ext cx="1571636" cy="32147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endCxn id="15" idx="1"/>
            </p:cNvCxnSpPr>
            <p:nvPr/>
          </p:nvCxnSpPr>
          <p:spPr>
            <a:xfrm>
              <a:off x="4643438" y="3714752"/>
              <a:ext cx="1571636" cy="4643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endCxn id="19" idx="1"/>
            </p:cNvCxnSpPr>
            <p:nvPr/>
          </p:nvCxnSpPr>
          <p:spPr>
            <a:xfrm>
              <a:off x="4643438" y="3714752"/>
              <a:ext cx="1571636" cy="125016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16200000" flipH="1">
              <a:off x="4500562" y="3857628"/>
              <a:ext cx="1857388" cy="15716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endCxn id="8" idx="0"/>
            </p:cNvCxnSpPr>
            <p:nvPr/>
          </p:nvCxnSpPr>
          <p:spPr>
            <a:xfrm rot="5400000">
              <a:off x="3643306" y="4643446"/>
              <a:ext cx="192882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5400000">
              <a:off x="2857488" y="3786190"/>
              <a:ext cx="1857388" cy="17145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endCxn id="21" idx="3"/>
            </p:cNvCxnSpPr>
            <p:nvPr/>
          </p:nvCxnSpPr>
          <p:spPr>
            <a:xfrm rot="10800000" flipV="1">
              <a:off x="2928926" y="3714751"/>
              <a:ext cx="1714512" cy="125016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endCxn id="20" idx="3"/>
            </p:cNvCxnSpPr>
            <p:nvPr/>
          </p:nvCxnSpPr>
          <p:spPr>
            <a:xfrm rot="10800000" flipV="1">
              <a:off x="3000364" y="3714751"/>
              <a:ext cx="1643074" cy="4643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endCxn id="11" idx="3"/>
            </p:cNvCxnSpPr>
            <p:nvPr/>
          </p:nvCxnSpPr>
          <p:spPr>
            <a:xfrm rot="10800000">
              <a:off x="3000364" y="3393282"/>
              <a:ext cx="1643074" cy="32147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>
              <a:endCxn id="17" idx="3"/>
            </p:cNvCxnSpPr>
            <p:nvPr/>
          </p:nvCxnSpPr>
          <p:spPr>
            <a:xfrm rot="10800000">
              <a:off x="3000396" y="2607464"/>
              <a:ext cx="1643042" cy="11072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rot="16200000" flipV="1">
              <a:off x="3000364" y="2071678"/>
              <a:ext cx="1643074" cy="16430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Скругленный прямоугольник 66"/>
            <p:cNvSpPr/>
            <p:nvPr/>
          </p:nvSpPr>
          <p:spPr>
            <a:xfrm>
              <a:off x="3500430" y="2857496"/>
              <a:ext cx="2357454" cy="185738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ВИДЫ ПРЕЗЕНТАЦИЙ ПРОЕКТОВ </a:t>
              </a:r>
              <a:endParaRPr lang="ru-RU" sz="2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64941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ЭТАПЫ   ВЫПОЛНЕНИЯ ПРОЕКТА: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2214554"/>
            <a:ext cx="6357982" cy="347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85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Обсудить проект:</a:t>
            </a:r>
          </a:p>
          <a:p>
            <a:pPr marL="971550" lvl="1" indent="-514350">
              <a:lnSpc>
                <a:spcPct val="85000"/>
              </a:lnSpc>
              <a:spcBef>
                <a:spcPts val="200"/>
              </a:spcBef>
              <a:buFont typeface="Times New Roman" pitchFamily="18" charset="0"/>
              <a:buChar char="–"/>
            </a:pPr>
            <a:r>
              <a:rPr lang="ru-RU" sz="2800" b="1" dirty="0" smtClean="0">
                <a:cs typeface="Times New Roman" pitchFamily="18" charset="0"/>
              </a:rPr>
              <a:t>выделить проблему</a:t>
            </a:r>
          </a:p>
          <a:p>
            <a:pPr marL="971550" lvl="1" indent="-514350">
              <a:lnSpc>
                <a:spcPct val="85000"/>
              </a:lnSpc>
              <a:spcBef>
                <a:spcPts val="200"/>
              </a:spcBef>
              <a:buFont typeface="Times New Roman" pitchFamily="18" charset="0"/>
              <a:buChar char="–"/>
            </a:pPr>
            <a:r>
              <a:rPr lang="ru-RU" sz="2800" b="1" dirty="0" smtClean="0">
                <a:cs typeface="Times New Roman" pitchFamily="18" charset="0"/>
              </a:rPr>
              <a:t>определить тему</a:t>
            </a:r>
          </a:p>
          <a:p>
            <a:pPr marL="514350" indent="-514350">
              <a:lnSpc>
                <a:spcPct val="85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Составить план</a:t>
            </a:r>
          </a:p>
          <a:p>
            <a:pPr marL="514350" indent="-514350">
              <a:lnSpc>
                <a:spcPct val="85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Выполнить проект </a:t>
            </a:r>
          </a:p>
          <a:p>
            <a:pPr marL="514350" indent="-514350">
              <a:lnSpc>
                <a:spcPct val="85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Контролировать исполнение</a:t>
            </a:r>
          </a:p>
          <a:p>
            <a:pPr marL="514350" indent="-514350">
              <a:lnSpc>
                <a:spcPct val="85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Представить результаты</a:t>
            </a:r>
          </a:p>
          <a:p>
            <a:pPr marL="514350" indent="-514350">
              <a:lnSpc>
                <a:spcPct val="85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Заполнить лист самооценки</a:t>
            </a:r>
            <a:endParaRPr lang="ru-RU" sz="2800" b="1" dirty="0" smtClean="0"/>
          </a:p>
          <a:p>
            <a:endParaRPr lang="ru-RU" b="1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РобоМир_1\Desktop\научнопрактическая\2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642918"/>
            <a:ext cx="4794731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РобоМир_1\Desktop\научнопрактическая\1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0042"/>
            <a:ext cx="3929089" cy="5643602"/>
          </a:xfrm>
          <a:prstGeom prst="rect">
            <a:avLst/>
          </a:prstGeom>
          <a:noFill/>
        </p:spPr>
      </p:pic>
      <p:pic>
        <p:nvPicPr>
          <p:cNvPr id="6" name="Рисунок 5" descr="C:\Users\Domashniy\Downloads\1675752596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054" y="714356"/>
            <a:ext cx="24059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РобоМир_1\Desktop\научнопрактическая\2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00042"/>
            <a:ext cx="3598261" cy="5500726"/>
          </a:xfrm>
          <a:prstGeom prst="rect">
            <a:avLst/>
          </a:prstGeom>
          <a:noFill/>
        </p:spPr>
      </p:pic>
      <p:pic>
        <p:nvPicPr>
          <p:cNvPr id="4" name="Рисунок 10" descr="C:\Users\Химия\Downloads\1700218276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36281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РобоМир_1\Desktop\научнопрактическая\2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0042"/>
            <a:ext cx="4153389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785794"/>
            <a:ext cx="72866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«ЦЕЛЬ ОБУЧЕНИЯ РЕБЕНКА СОСТОИТ В ТОМ, ЧТОБЫ СДЕЛАТЬ ЕГО СПОСОБНЫМ РАЗВИВАТЬСЯ ДАЛЬШЕ БЕЗ ПОМОЩИ УЧИТЕЛЯ» 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 smtClean="0"/>
              <a:t>Именно это идея становится ключевым ядром всей образовательной программы.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428736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ПРОЕКТНАЯ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ДЕЯТЕЛЬНОСТЬ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УЧАЩИХСЯ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1143546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ПРОЕКТНАЯ ДЕЯТЕЛЬНОСТЬ УЧАЩИХСЯ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 совместная учебно-познавательная, творческая или игровая деятельность учащихся, имеющая общую цель, согласованные методы, способы деятельности, направленные на достижение общего результата дея­тельности. Непременным условием проектной деятельности является наличие заранее выработанных представлений о конечном продукте деятельности, этапов проектиро­вания и реализации проекта, включая её и рефлексию результатов деятельности.</a:t>
            </a:r>
            <a:endParaRPr lang="ru-RU" sz="2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8594" t="23437" r="15625" b="13750"/>
          <a:stretch>
            <a:fillRect/>
          </a:stretch>
        </p:blipFill>
        <p:spPr bwMode="auto">
          <a:xfrm flipH="1">
            <a:off x="-1" y="0"/>
            <a:ext cx="450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00042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ПРОЕКТ </a:t>
            </a:r>
            <a:r>
              <a:rPr lang="ru-RU" sz="3200" b="1" smtClean="0">
                <a:solidFill>
                  <a:srgbClr val="C00000"/>
                </a:solidFill>
              </a:rPr>
              <a:t>– ЭТО ШЕСТЬ </a:t>
            </a:r>
            <a:r>
              <a:rPr lang="ru-RU" sz="3200" b="1" dirty="0" smtClean="0">
                <a:solidFill>
                  <a:srgbClr val="C00000"/>
                </a:solidFill>
              </a:rPr>
              <a:t>«П»: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209336"/>
            <a:ext cx="807249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C00000"/>
                </a:solidFill>
              </a:rPr>
              <a:t>Проблема</a:t>
            </a:r>
            <a:r>
              <a:rPr lang="ru-RU" sz="2000" dirty="0" smtClean="0"/>
              <a:t> – социально значимое противоречие, разрешение которого является прагматической целью проекта;</a:t>
            </a:r>
          </a:p>
          <a:p>
            <a:pPr lvl="0" algn="just"/>
            <a:endParaRPr lang="ru-RU" sz="1400" b="1" dirty="0" smtClean="0"/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</a:rPr>
              <a:t>Проектирование</a:t>
            </a:r>
            <a:r>
              <a:rPr lang="ru-RU" sz="2000" dirty="0" smtClean="0"/>
              <a:t> – процесс разработки проекта и его фиксации в какой- либо внешне выраженной форме;</a:t>
            </a:r>
          </a:p>
          <a:p>
            <a:pPr lvl="0" algn="just"/>
            <a:endParaRPr lang="ru-RU" sz="1400" b="1" dirty="0" smtClean="0"/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</a:rPr>
              <a:t>Поиск информации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– сбор информации: обращение к уже имеющимся знаниям и жизненному опыту, работа с источниками информации, создание собственной системы хранения информации;</a:t>
            </a:r>
          </a:p>
          <a:p>
            <a:pPr lvl="0" algn="just"/>
            <a:endParaRPr lang="ru-RU" sz="1400" b="1" dirty="0" smtClean="0"/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</a:rPr>
              <a:t>Продукт проектной деятельности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– конечный результат разрешения поставленной проблемы;</a:t>
            </a:r>
          </a:p>
          <a:p>
            <a:pPr lvl="0" algn="just"/>
            <a:endParaRPr lang="ru-RU" sz="1400" b="1" dirty="0" smtClean="0"/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</a:rPr>
              <a:t>Презентация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– публичное предъявление результатов проекта.</a:t>
            </a:r>
          </a:p>
          <a:p>
            <a:pPr lvl="0" algn="just"/>
            <a:endParaRPr lang="ru-RU" sz="1400" b="1" dirty="0" smtClean="0"/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</a:rPr>
              <a:t>Портфолио (папка) проекта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– подборка всех рабочих материалов проекта.</a:t>
            </a:r>
            <a:endParaRPr lang="ru-RU" sz="20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8594" t="23437" r="15625" b="13750"/>
          <a:stretch>
            <a:fillRect/>
          </a:stretch>
        </p:blipFill>
        <p:spPr bwMode="auto">
          <a:xfrm flipH="1">
            <a:off x="-1" y="0"/>
            <a:ext cx="450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00042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ОБЩЕУЧЕБНЫЕ УМЕНИЯ И НАВЫКИ ФОРМИРУЕМЫЕ В ПРОЕКТНОЙ ДЕЯТЕЛЬНОСТИ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000240"/>
            <a:ext cx="8001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u="sng" dirty="0" smtClean="0"/>
              <a:t>1. Умения и навыки работы в сотрудничестве:</a:t>
            </a:r>
            <a:endParaRPr lang="ru-RU" sz="2800" dirty="0" smtClean="0"/>
          </a:p>
          <a:p>
            <a:pPr lvl="0" indent="723900" algn="just">
              <a:buFont typeface="Times New Roman" pitchFamily="18" charset="0"/>
              <a:buChar char="–"/>
            </a:pPr>
            <a:r>
              <a:rPr lang="ru-RU" sz="2800" dirty="0" smtClean="0"/>
              <a:t>Навыки коллективного планирования</a:t>
            </a:r>
          </a:p>
          <a:p>
            <a:pPr lvl="0" indent="723900" algn="just">
              <a:buFont typeface="Times New Roman" pitchFamily="18" charset="0"/>
              <a:buChar char="–"/>
            </a:pPr>
            <a:r>
              <a:rPr lang="ru-RU" sz="2800" dirty="0" smtClean="0"/>
              <a:t>Умение взаимодействовать с любым партнером</a:t>
            </a:r>
          </a:p>
          <a:p>
            <a:pPr lvl="0" indent="723900" algn="just">
              <a:buFont typeface="Times New Roman" pitchFamily="18" charset="0"/>
              <a:buChar char="–"/>
            </a:pPr>
            <a:r>
              <a:rPr lang="ru-RU" sz="2800" dirty="0" smtClean="0"/>
              <a:t>Навыки взаимопомощи в группе в решении общих задач</a:t>
            </a:r>
          </a:p>
          <a:p>
            <a:pPr lvl="0" indent="723900" algn="just">
              <a:buFont typeface="Times New Roman" pitchFamily="18" charset="0"/>
              <a:buChar char="–"/>
            </a:pPr>
            <a:r>
              <a:rPr lang="ru-RU" sz="2800" dirty="0" smtClean="0"/>
              <a:t>Навыки делового партнерского общения</a:t>
            </a:r>
          </a:p>
          <a:p>
            <a:pPr lvl="0" indent="723900" algn="just">
              <a:buFont typeface="Times New Roman" pitchFamily="18" charset="0"/>
              <a:buChar char="–"/>
            </a:pPr>
            <a:r>
              <a:rPr lang="ru-RU" sz="2800" dirty="0" smtClean="0"/>
              <a:t>Умение находить и исправлять ошибки в работе других участников группы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8594" t="23437" r="15625" b="13750"/>
          <a:stretch>
            <a:fillRect/>
          </a:stretch>
        </p:blipFill>
        <p:spPr bwMode="auto">
          <a:xfrm flipH="1">
            <a:off x="-1" y="0"/>
            <a:ext cx="450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00042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ОБЩЕУЧЕБНЫЕ УМЕНИЯ И НАВЫКИ ФОРМИРУЕМЫЕ В ПРОЕКТНОЙ ДЕЯТЕЛЬНОСТИ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000240"/>
            <a:ext cx="81439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u="sng" dirty="0" smtClean="0"/>
              <a:t>2. Менеджерские умения и навыки:</a:t>
            </a:r>
            <a:endParaRPr lang="ru-RU" sz="2800" dirty="0" smtClean="0"/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проектировать процесс (изделие).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планировать деятельность, время, ресурсы.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принимать решения и прогнозировать их последствия.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Навыки анализа собственной деятельности (ее хода и промежуточных результатов.)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8594" t="23437" r="15625" b="13750"/>
          <a:stretch>
            <a:fillRect/>
          </a:stretch>
        </p:blipFill>
        <p:spPr bwMode="auto">
          <a:xfrm flipH="1">
            <a:off x="-1" y="0"/>
            <a:ext cx="450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00042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ОБЩЕУЧЕБНЫЕ УМЕНИЯ И НАВЫКИ ФОРМИРУЕМЫЕ В ПРОЕКТНОЙ ДЕЯТЕЛЬНОСТИ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000240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u="sng" dirty="0" smtClean="0"/>
              <a:t>3. Коммуникативные умения:</a:t>
            </a:r>
            <a:endParaRPr lang="ru-RU" sz="2800" dirty="0" smtClean="0"/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инициировать учебное взаимодействие со взрослыми – вступать в диалог, задавать вопросы и т.д.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вести дискуссию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отстаивать свою точку зрения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находить компромисс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Навыки интервьюирования, устного опроса и т.д.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58594" t="23437" r="15625" b="13750"/>
          <a:stretch>
            <a:fillRect/>
          </a:stretch>
        </p:blipFill>
        <p:spPr bwMode="auto">
          <a:xfrm flipH="1">
            <a:off x="-1" y="0"/>
            <a:ext cx="450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715404" y="0"/>
            <a:ext cx="42859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00042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ОБЩЕУЧЕБНЫЕ УМЕНИЯ И НАВЫКИ ФОРМИРУЕМЫЕ В ПРОЕКТНОЙ ДЕЯТЕЛЬНОСТИ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000240"/>
            <a:ext cx="7929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u="sng" dirty="0" smtClean="0"/>
              <a:t>4. Презентационные умения и навыки:</a:t>
            </a:r>
            <a:endParaRPr lang="ru-RU" sz="2800" dirty="0" smtClean="0"/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Навыки монологической речи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уверенно держать себя во время выступления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Артистические умения</a:t>
            </a:r>
          </a:p>
          <a:p>
            <a:pPr lvl="0" indent="723900">
              <a:buFont typeface="Times New Roman" pitchFamily="18" charset="0"/>
              <a:buChar char="–"/>
            </a:pPr>
            <a:r>
              <a:rPr lang="ru-RU" sz="2800" dirty="0" smtClean="0"/>
              <a:t>Умение использовать различные средства наглядности при выступлении</a:t>
            </a:r>
          </a:p>
          <a:p>
            <a:pPr indent="723900">
              <a:buFont typeface="Times New Roman" pitchFamily="18" charset="0"/>
              <a:buChar char="–"/>
            </a:pPr>
            <a:r>
              <a:rPr lang="ru-RU" sz="2800" dirty="0" smtClean="0"/>
              <a:t>Умение отвечать на незапланированные вопросы 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591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95</cp:revision>
  <dcterms:created xsi:type="dcterms:W3CDTF">2013-08-20T23:50:31Z</dcterms:created>
  <dcterms:modified xsi:type="dcterms:W3CDTF">2024-06-16T05:18:48Z</dcterms:modified>
</cp:coreProperties>
</file>